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4"/>
  </p:notesMasterIdLst>
  <p:sldIdLst>
    <p:sldId id="285" r:id="rId6"/>
    <p:sldId id="256" r:id="rId7"/>
    <p:sldId id="257" r:id="rId8"/>
    <p:sldId id="260" r:id="rId9"/>
    <p:sldId id="266" r:id="rId10"/>
    <p:sldId id="267" r:id="rId11"/>
    <p:sldId id="268" r:id="rId12"/>
    <p:sldId id="269" r:id="rId13"/>
    <p:sldId id="261" r:id="rId14"/>
    <p:sldId id="270" r:id="rId15"/>
    <p:sldId id="262" r:id="rId16"/>
    <p:sldId id="259" r:id="rId17"/>
    <p:sldId id="271" r:id="rId18"/>
    <p:sldId id="258" r:id="rId19"/>
    <p:sldId id="263" r:id="rId20"/>
    <p:sldId id="272" r:id="rId21"/>
    <p:sldId id="292" r:id="rId22"/>
    <p:sldId id="264"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65" r:id="rId36"/>
    <p:sldId id="288" r:id="rId37"/>
    <p:sldId id="289" r:id="rId38"/>
    <p:sldId id="290" r:id="rId39"/>
    <p:sldId id="286" r:id="rId40"/>
    <p:sldId id="291" r:id="rId41"/>
    <p:sldId id="294"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EA47F43-4BE3-4353-98E1-85057B4017B1}">
          <p14:sldIdLst>
            <p14:sldId id="285"/>
            <p14:sldId id="256"/>
            <p14:sldId id="257"/>
          </p14:sldIdLst>
        </p14:section>
        <p14:section name="Julie Fiorelli" id="{96E3A9A0-0C0C-420C-AFF4-D2CEFED37D6C}">
          <p14:sldIdLst>
            <p14:sldId id="260"/>
            <p14:sldId id="266"/>
            <p14:sldId id="267"/>
            <p14:sldId id="268"/>
            <p14:sldId id="269"/>
          </p14:sldIdLst>
        </p14:section>
        <p14:section name="Elissa Weeks Stogner" id="{2A8E5C67-47AD-4CC0-9778-46ACC63D45C2}">
          <p14:sldIdLst>
            <p14:sldId id="261"/>
            <p14:sldId id="270"/>
          </p14:sldIdLst>
        </p14:section>
        <p14:section name="Elizabeth Webster" id="{96C2D6DE-7DB2-413C-989D-B680566D4773}">
          <p14:sldIdLst>
            <p14:sldId id="262"/>
            <p14:sldId id="259"/>
            <p14:sldId id="271"/>
            <p14:sldId id="258"/>
          </p14:sldIdLst>
        </p14:section>
        <p14:section name="Teresa Irene Gonzales" id="{D5CA9C3B-A254-4D2F-9707-7D66C80B6EAF}">
          <p14:sldIdLst>
            <p14:sldId id="263"/>
            <p14:sldId id="272"/>
            <p14:sldId id="292"/>
          </p14:sldIdLst>
        </p14:section>
        <p14:section name="Jessica Brown" id="{A55D010D-BA05-4C29-AF78-AC9331CE7C65}">
          <p14:sldIdLst>
            <p14:sldId id="264"/>
            <p14:sldId id="273"/>
            <p14:sldId id="274"/>
            <p14:sldId id="275"/>
            <p14:sldId id="276"/>
            <p14:sldId id="277"/>
            <p14:sldId id="278"/>
            <p14:sldId id="279"/>
            <p14:sldId id="280"/>
            <p14:sldId id="281"/>
            <p14:sldId id="282"/>
            <p14:sldId id="283"/>
            <p14:sldId id="284"/>
          </p14:sldIdLst>
        </p14:section>
        <p14:section name="Julie Chamberlin" id="{081C2320-7E5B-4740-B77C-6BABBB9BAD29}">
          <p14:sldIdLst>
            <p14:sldId id="265"/>
            <p14:sldId id="288"/>
            <p14:sldId id="289"/>
            <p14:sldId id="290"/>
            <p14:sldId id="286"/>
            <p14:sldId id="291"/>
            <p14:sldId id="294"/>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47"/>
    <a:srgbClr val="F0B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41D0A-BA8A-7BDF-15F5-9ED2524842FF}" v="44" dt="2024-08-13T21:38:35.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berlin, Julie" userId="S::jchamberlin1@luc.edu::1913db5b-d474-487e-85e5-a792e6efad88" providerId="AD" clId="Web-{1F041D0A-BA8A-7BDF-15F5-9ED2524842FF}"/>
    <pc:docChg chg="modSld">
      <pc:chgData name="Chamberlin, Julie" userId="S::jchamberlin1@luc.edu::1913db5b-d474-487e-85e5-a792e6efad88" providerId="AD" clId="Web-{1F041D0A-BA8A-7BDF-15F5-9ED2524842FF}" dt="2024-08-13T21:38:35.676" v="43" actId="20577"/>
      <pc:docMkLst>
        <pc:docMk/>
      </pc:docMkLst>
      <pc:sldChg chg="modSp">
        <pc:chgData name="Chamberlin, Julie" userId="S::jchamberlin1@luc.edu::1913db5b-d474-487e-85e5-a792e6efad88" providerId="AD" clId="Web-{1F041D0A-BA8A-7BDF-15F5-9ED2524842FF}" dt="2024-08-13T21:38:35.676" v="43" actId="20577"/>
        <pc:sldMkLst>
          <pc:docMk/>
          <pc:sldMk cId="3794246440" sldId="293"/>
        </pc:sldMkLst>
        <pc:spChg chg="mod">
          <ac:chgData name="Chamberlin, Julie" userId="S::jchamberlin1@luc.edu::1913db5b-d474-487e-85e5-a792e6efad88" providerId="AD" clId="Web-{1F041D0A-BA8A-7BDF-15F5-9ED2524842FF}" dt="2024-08-13T21:38:35.676" v="43" actId="20577"/>
          <ac:spMkLst>
            <pc:docMk/>
            <pc:sldMk cId="3794246440" sldId="293"/>
            <ac:spMk id="3" creationId="{209D0847-6694-6D9C-CF00-A0B2ACCBC8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62D3A-1AE5-480A-A61A-80C2AF5CACE8}" type="datetimeFigureOut">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C45D7-AB53-46F7-922E-3ACA86E3C801}" type="slidenum">
              <a:t>‹#›</a:t>
            </a:fld>
            <a:endParaRPr lang="en-US"/>
          </a:p>
        </p:txBody>
      </p:sp>
    </p:spTree>
    <p:extLst>
      <p:ext uri="{BB962C8B-B14F-4D97-AF65-F5344CB8AC3E}">
        <p14:creationId xmlns:p14="http://schemas.microsoft.com/office/powerpoint/2010/main" val="82015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a:t>
            </a:r>
            <a:r>
              <a:rPr lang="en-US" err="1"/>
              <a:t>ZeroGPT</a:t>
            </a:r>
            <a:r>
              <a:rPr lang="en-US"/>
              <a:t> “text paraphraser” tool that students could also be using to plagiarize. </a:t>
            </a:r>
          </a:p>
        </p:txBody>
      </p:sp>
      <p:sp>
        <p:nvSpPr>
          <p:cNvPr id="4" name="Slide Number Placeholder 3"/>
          <p:cNvSpPr>
            <a:spLocks noGrp="1"/>
          </p:cNvSpPr>
          <p:nvPr>
            <p:ph type="sldNum" sz="quarter" idx="5"/>
          </p:nvPr>
        </p:nvSpPr>
        <p:spPr/>
        <p:txBody>
          <a:bodyPr/>
          <a:lstStyle/>
          <a:p>
            <a:fld id="{4E437EF1-9B7D-4709-8324-DCE65A9E461E}" type="slidenum">
              <a:rPr lang="en-US" smtClean="0"/>
              <a:t>12</a:t>
            </a:fld>
            <a:endParaRPr lang="en-US"/>
          </a:p>
        </p:txBody>
      </p:sp>
    </p:spTree>
    <p:extLst>
      <p:ext uri="{BB962C8B-B14F-4D97-AF65-F5344CB8AC3E}">
        <p14:creationId xmlns:p14="http://schemas.microsoft.com/office/powerpoint/2010/main" val="362368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i="1" kern="0">
                <a:solidFill>
                  <a:srgbClr val="242424"/>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First make sure that they know that using ChatGPT and paraphrase tools will be considered cheating and what the consequences will be.</a:t>
            </a:r>
          </a:p>
          <a:p>
            <a:pPr marL="0" marR="0">
              <a:lnSpc>
                <a:spcPct val="107000"/>
              </a:lnSpc>
              <a:spcBef>
                <a:spcPts val="0"/>
              </a:spcBef>
              <a:spcAft>
                <a:spcPts val="0"/>
              </a:spcAft>
            </a:pPr>
            <a:endParaRPr lang="en-US" sz="1800" i="1" kern="0">
              <a:solidFill>
                <a:srgbClr val="242424"/>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i="1" kern="0">
                <a:solidFill>
                  <a:srgbClr val="242424"/>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Example of the debate assignment and how you used ChatGPT to share template responses and then challenged them to surpass that. You could also workshop these responses and have students suggest revisions to add creativity</a:t>
            </a:r>
          </a:p>
          <a:p>
            <a:pPr marL="0" marR="0">
              <a:lnSpc>
                <a:spcPct val="107000"/>
              </a:lnSpc>
              <a:spcBef>
                <a:spcPts val="0"/>
              </a:spcBef>
              <a:spcAft>
                <a:spcPts val="0"/>
              </a:spcAft>
            </a:pPr>
            <a:endParaRPr lang="en-US" sz="1800" i="1" kern="0">
              <a:solidFill>
                <a:srgbClr val="242424"/>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i="1" kern="0">
                <a:solidFill>
                  <a:srgbClr val="242424"/>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Example of how presentations can help them prepare for the writing part and also help detect plagiarism or lack of preparation</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E437EF1-9B7D-4709-8324-DCE65A9E461E}" type="slidenum">
              <a:rPr lang="en-US" smtClean="0"/>
              <a:t>13</a:t>
            </a:fld>
            <a:endParaRPr lang="en-US"/>
          </a:p>
        </p:txBody>
      </p:sp>
    </p:spTree>
    <p:extLst>
      <p:ext uri="{BB962C8B-B14F-4D97-AF65-F5344CB8AC3E}">
        <p14:creationId xmlns:p14="http://schemas.microsoft.com/office/powerpoint/2010/main" val="80815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Be sure that they know when they have set off alarms in Turnitin and have a conversation about it. Most often they are not using AI, but they may be writing in a really formulaic style. Show them how to write like a human and not a chatbot. How does AI software detection work? (You can disable the AI report if you don’t want that feature.)</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What are the features of the writing that triggers Turnitin? “lacks flavor” predictable. Sounds like ChatGPT or ChatGPT Plus (these are the AI tools that Turnitin AI detection is primed to discover). </a:t>
            </a:r>
          </a:p>
          <a:p>
            <a:pPr marL="0" marR="0">
              <a:lnSpc>
                <a:spcPct val="107000"/>
              </a:lnSpc>
              <a:spcBef>
                <a:spcPts val="0"/>
              </a:spcBef>
              <a:spcAft>
                <a:spcPts val="0"/>
              </a:spcAft>
            </a:pPr>
            <a:endPar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One student who did admit to plagiarizing submitted a paper with 100% AI match. Others who did not, and did not even know what Chat GPT was, have received 33% and 75% scores. Using in-text citations does not save students from an AI match. They say that they have less than a 1% false positive rate and that they err on the side of false negatives. But if it’s less than 20% they admit there’s a higher rate of false positives, so I would never confront a student about less then 20%. In Turnitin, students do not have the option of viewing the AI detection report. However, you can download and send to them. </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800" i="1" kern="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You will want to check the writing against another detection system such as </a:t>
            </a:r>
            <a:r>
              <a:rPr lang="en-US" sz="1800" i="1" kern="0" err="1">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GPTZero</a:t>
            </a:r>
            <a:r>
              <a:rPr lang="en-US" sz="1800" i="1" kern="0">
                <a:solidFill>
                  <a:srgbClr val="000000"/>
                </a:solidFill>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which is trained on AI tools I’ve never heard of (not just ChatGPT). However, it may have a higher rate of false negatives. I have plugged in content generated in ChatGPT and then run through a paraphrase tool and it didn’t detect it as AI generated content (36%). So there is no one definitive source or absolute result that you can trust.</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i="1" kern="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What has AI flagged of my student’s writing: grammatically correct and well organized, but repetitive, explanatory and Wikipedia-style writing. One of the features of AI detection software is that it looks at segments of text to detect the predictability of the sentences that follow each other. Human writing is usually less predictable, but students who have been trained to write organized paragraphs may also write this way. You can use these tools to initiate an individual conversation with them about the strengths and weaknesses of their writing style</a:t>
            </a: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E437EF1-9B7D-4709-8324-DCE65A9E461E}" type="slidenum">
              <a:rPr lang="en-US" smtClean="0"/>
              <a:t>14</a:t>
            </a:fld>
            <a:endParaRPr lang="en-US"/>
          </a:p>
        </p:txBody>
      </p:sp>
    </p:spTree>
    <p:extLst>
      <p:ext uri="{BB962C8B-B14F-4D97-AF65-F5344CB8AC3E}">
        <p14:creationId xmlns:p14="http://schemas.microsoft.com/office/powerpoint/2010/main" val="16968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04BA-BA3E-4646-F6B0-7F7C5DD18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57B037-BC9A-D965-C35D-41564C5BE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5AEDA-0C7F-274C-0C58-5264C27C6FAD}"/>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5" name="Footer Placeholder 4">
            <a:extLst>
              <a:ext uri="{FF2B5EF4-FFF2-40B4-BE49-F238E27FC236}">
                <a16:creationId xmlns:a16="http://schemas.microsoft.com/office/drawing/2014/main" id="{4B8ECBDD-D197-9A16-FDF2-15BFCFC1A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B9530-844F-0763-94E5-1EE8943C4494}"/>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335360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E7C-FF2C-FD54-E9CA-4FEE013EA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B7126-8D8A-E97E-5752-B30409D1A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DA0FF-B91A-4710-3E24-491DBA7E7A90}"/>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5" name="Footer Placeholder 4">
            <a:extLst>
              <a:ext uri="{FF2B5EF4-FFF2-40B4-BE49-F238E27FC236}">
                <a16:creationId xmlns:a16="http://schemas.microsoft.com/office/drawing/2014/main" id="{16F00E56-8229-2511-1154-CE6585571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F7757-BFD5-6771-82C9-B93F351BC1D5}"/>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108275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F6C7-E24D-C815-30BB-80CDF66099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B3105-D7BA-48C8-C181-47340AAF0E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8EC9A-9F56-D46D-A79F-1C64B04D73CC}"/>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5" name="Footer Placeholder 4">
            <a:extLst>
              <a:ext uri="{FF2B5EF4-FFF2-40B4-BE49-F238E27FC236}">
                <a16:creationId xmlns:a16="http://schemas.microsoft.com/office/drawing/2014/main" id="{D18F564F-FFF1-C120-F8F2-3866F8E98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6591A-1911-D7A8-FD74-B4C111E7459E}"/>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36055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44B4-CF14-8145-98D3-16CEF2563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157DBA-F593-9E2B-EDC1-DFF05B8A74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BD8110-8381-17D3-E7FF-770F67FE4D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59B82-A6A7-763B-45E0-81C67E434D7A}"/>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6" name="Footer Placeholder 5">
            <a:extLst>
              <a:ext uri="{FF2B5EF4-FFF2-40B4-BE49-F238E27FC236}">
                <a16:creationId xmlns:a16="http://schemas.microsoft.com/office/drawing/2014/main" id="{79D5815F-3275-4388-D65E-D040E740B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354EC-D3B8-4881-995A-D431DA3657D8}"/>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329491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73A8-681A-72F3-D57F-15EDE52709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0333E-3CA7-40D0-76E8-A558CDB11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9F242-26CA-44B2-AFEF-409B018FED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357D0-D407-1382-4A00-B728CA11E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D5B13A-F266-727D-CB54-D044ABBD33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7B79AA-DA2D-9107-EE1A-5161ABC140FF}"/>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8" name="Footer Placeholder 7">
            <a:extLst>
              <a:ext uri="{FF2B5EF4-FFF2-40B4-BE49-F238E27FC236}">
                <a16:creationId xmlns:a16="http://schemas.microsoft.com/office/drawing/2014/main" id="{498546F3-5565-EC34-8010-5941F0DEC1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11D9F5-F8D3-1F35-40FE-B7649187FF53}"/>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80719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C091-C3A7-51B5-2708-FA0A5C90E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5D00B-7EB6-2979-3148-E3350EE45604}"/>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4" name="Footer Placeholder 3">
            <a:extLst>
              <a:ext uri="{FF2B5EF4-FFF2-40B4-BE49-F238E27FC236}">
                <a16:creationId xmlns:a16="http://schemas.microsoft.com/office/drawing/2014/main" id="{89C87BF3-D901-F616-E8EA-1CFB7FBB1D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05151D-4C77-2185-D519-F4209659B80B}"/>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1588603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BDCB1-29CF-DE89-5842-7D7DE01077E3}"/>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3" name="Footer Placeholder 2">
            <a:extLst>
              <a:ext uri="{FF2B5EF4-FFF2-40B4-BE49-F238E27FC236}">
                <a16:creationId xmlns:a16="http://schemas.microsoft.com/office/drawing/2014/main" id="{D8AFC938-338B-30B8-61AF-CEE082D182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5F5EF-84ED-C498-221C-77B7AF6862AA}"/>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1773480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6F3E-F842-607D-CB9F-04E4AD366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29782-557F-B790-3BFD-B6ED4A3F5B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B7C877-1C9F-397C-67E8-CF16CDFB2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34BF1-8878-A3A9-4516-B1E1DB68A859}"/>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6" name="Footer Placeholder 5">
            <a:extLst>
              <a:ext uri="{FF2B5EF4-FFF2-40B4-BE49-F238E27FC236}">
                <a16:creationId xmlns:a16="http://schemas.microsoft.com/office/drawing/2014/main" id="{9C79565C-B04B-3E30-6FC4-A2BBF5782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DF28F-F2D1-3F77-EB60-AF89D5E06F2D}"/>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96243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6462-5290-2019-6D0A-DCB644884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35A3A-C0DE-A750-34F1-C882FE36F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78A8D3-336C-6ACE-261C-B0E30EDAC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BE4AE-D4CD-6A4B-B1B9-F489CBF4D210}"/>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6" name="Footer Placeholder 5">
            <a:extLst>
              <a:ext uri="{FF2B5EF4-FFF2-40B4-BE49-F238E27FC236}">
                <a16:creationId xmlns:a16="http://schemas.microsoft.com/office/drawing/2014/main" id="{5C2758BE-9B89-AE81-9B2D-D8839E4F5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D5175-889C-D30B-9478-491C41508FF8}"/>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3123426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27AE-A41A-52D7-3159-94CCA88409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887029-DBC3-BDB0-DDE7-6F45460DB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EA52-AB43-A00E-259E-347B978E7084}"/>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5" name="Footer Placeholder 4">
            <a:extLst>
              <a:ext uri="{FF2B5EF4-FFF2-40B4-BE49-F238E27FC236}">
                <a16:creationId xmlns:a16="http://schemas.microsoft.com/office/drawing/2014/main" id="{2B14CAD0-2F8B-F42A-0F0D-5AADD11E9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34F1E-D21C-751F-65C3-9BF2D25200F2}"/>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175974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D2182-6821-77BA-74B2-D8D59B8D0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277CE5-EDEB-1FF6-9AD5-CB15A85C89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6F875-72A3-7658-48EE-1B920A47862B}"/>
              </a:ext>
            </a:extLst>
          </p:cNvPr>
          <p:cNvSpPr>
            <a:spLocks noGrp="1"/>
          </p:cNvSpPr>
          <p:nvPr>
            <p:ph type="dt" sz="half" idx="10"/>
          </p:nvPr>
        </p:nvSpPr>
        <p:spPr/>
        <p:txBody>
          <a:bodyPr/>
          <a:lstStyle/>
          <a:p>
            <a:fld id="{24E2725E-F9D1-474D-8CC5-4DFF05A8F52F}" type="datetimeFigureOut">
              <a:rPr lang="en-US" smtClean="0"/>
              <a:t>8/13/2024</a:t>
            </a:fld>
            <a:endParaRPr lang="en-US"/>
          </a:p>
        </p:txBody>
      </p:sp>
      <p:sp>
        <p:nvSpPr>
          <p:cNvPr id="5" name="Footer Placeholder 4">
            <a:extLst>
              <a:ext uri="{FF2B5EF4-FFF2-40B4-BE49-F238E27FC236}">
                <a16:creationId xmlns:a16="http://schemas.microsoft.com/office/drawing/2014/main" id="{D6D91CC2-E6FE-4A3B-5ACB-D6728CB6C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ADF61-FFEC-6846-DBF1-3D7EB24B1FEE}"/>
              </a:ext>
            </a:extLst>
          </p:cNvPr>
          <p:cNvSpPr>
            <a:spLocks noGrp="1"/>
          </p:cNvSpPr>
          <p:nvPr>
            <p:ph type="sldNum" sz="quarter" idx="12"/>
          </p:nvPr>
        </p:nvSpPr>
        <p:spPr/>
        <p:txBody>
          <a:bodyPr/>
          <a:lstStyle/>
          <a:p>
            <a:fld id="{A1FC1A96-35B8-1641-A6BE-3552ABED0D5B}" type="slidenum">
              <a:rPr lang="en-US" smtClean="0"/>
              <a:t>‹#›</a:t>
            </a:fld>
            <a:endParaRPr lang="en-US"/>
          </a:p>
        </p:txBody>
      </p:sp>
    </p:spTree>
    <p:extLst>
      <p:ext uri="{BB962C8B-B14F-4D97-AF65-F5344CB8AC3E}">
        <p14:creationId xmlns:p14="http://schemas.microsoft.com/office/powerpoint/2010/main" val="278069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0AE97-A8C4-3D89-6488-EA2D3D22D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B81930-6447-F7E9-4E69-7D9EFE075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CD3F1-E33B-0E9D-E6F4-AA14E6CAB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E2725E-F9D1-474D-8CC5-4DFF05A8F52F}" type="datetimeFigureOut">
              <a:rPr lang="en-US" smtClean="0"/>
              <a:t>8/13/2024</a:t>
            </a:fld>
            <a:endParaRPr lang="en-US"/>
          </a:p>
        </p:txBody>
      </p:sp>
      <p:sp>
        <p:nvSpPr>
          <p:cNvPr id="5" name="Footer Placeholder 4">
            <a:extLst>
              <a:ext uri="{FF2B5EF4-FFF2-40B4-BE49-F238E27FC236}">
                <a16:creationId xmlns:a16="http://schemas.microsoft.com/office/drawing/2014/main" id="{3D95016F-EC5A-4E5A-915D-E6A32C318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D34755-CB9F-3238-1AD6-7F87F7D1A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FC1A96-35B8-1641-A6BE-3552ABED0D5B}" type="slidenum">
              <a:rPr lang="en-US" smtClean="0"/>
              <a:t>‹#›</a:t>
            </a:fld>
            <a:endParaRPr lang="en-US"/>
          </a:p>
        </p:txBody>
      </p:sp>
    </p:spTree>
    <p:extLst>
      <p:ext uri="{BB962C8B-B14F-4D97-AF65-F5344CB8AC3E}">
        <p14:creationId xmlns:p14="http://schemas.microsoft.com/office/powerpoint/2010/main" val="3437062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ms.gle/CDBy91qZwVt54ViF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ashingtonpost.com/nation/2023/08/31/gannett-ai-written-stories-high-school-sports/" TargetMode="External"/><Relationship Id="rId2" Type="http://schemas.openxmlformats.org/officeDocument/2006/relationships/hyperlink" Target="https://apnews.com/article/journalists-ai-counterfeit-writers-479cc3869c0638df5bbb26d4b1e4f18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pnews.com/article/chatgpt-gpt4-iowa-ai-water-consumption-microsoft-f551fde98083d17a7e8d904f8be822c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norton.com/books/9781324020974" TargetMode="External"/><Relationship Id="rId3" Type="http://schemas.openxmlformats.org/officeDocument/2006/relationships/hyperlink" Target="https://wac.colostate.edu/repository/collections/ai-text-generators-and-teaching-writing-starting-points-for-inquiry/" TargetMode="External"/><Relationship Id="rId7" Type="http://schemas.openxmlformats.org/officeDocument/2006/relationships/hyperlink" Target="https://wwnorton.com/common/mplay/6.11/?p=/marketing/college/Online_Resource_Videos/&amp;f=NortonShortsSpeakerSeries_IMAGINATION_7.17.24&amp;ft=mp4&amp;cdn=1&amp;cc=1" TargetMode="External"/><Relationship Id="rId2" Type="http://schemas.openxmlformats.org/officeDocument/2006/relationships/hyperlink" Target="https://aiandwriting.hcommons.org/working-papers/" TargetMode="External"/><Relationship Id="rId1" Type="http://schemas.openxmlformats.org/officeDocument/2006/relationships/slideLayout" Target="../slideLayouts/slideLayout2.xml"/><Relationship Id="rId6" Type="http://schemas.openxmlformats.org/officeDocument/2006/relationships/hyperlink" Target="https://open.spotify.com/episode/5fGqGymPJSDbv5JvPi0BJp?si=Ac3uMWu7TVqrlw8ja3aB7w&amp;nd=1&amp;dlsi=a483ed00e22a4a58" TargetMode="External"/><Relationship Id="rId5" Type="http://schemas.openxmlformats.org/officeDocument/2006/relationships/hyperlink" Target="https://www.luc.edu/fcip/student-centereddesign/student-centereddesignresources/coursedesign/academicintegrityandartificialintelligence/" TargetMode="External"/><Relationship Id="rId4" Type="http://schemas.openxmlformats.org/officeDocument/2006/relationships/hyperlink" Target="http://chrome-extension:/efaidnbmnnnibpcajpcglclefindmkaj/https:/www.luc.edu/media/lucedu/facultycenter/pdfs/student-centereddesign/academic%20integrity%20annotated%20bibliography%20(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7AD3-3148-6924-D5CC-8E25BA9B5F6A}"/>
              </a:ext>
            </a:extLst>
          </p:cNvPr>
          <p:cNvSpPr>
            <a:spLocks noGrp="1"/>
          </p:cNvSpPr>
          <p:nvPr>
            <p:ph type="title"/>
          </p:nvPr>
        </p:nvSpPr>
        <p:spPr/>
        <p:txBody>
          <a:bodyPr/>
          <a:lstStyle/>
          <a:p>
            <a:r>
              <a:rPr lang="en-US">
                <a:solidFill>
                  <a:srgbClr val="A30047"/>
                </a:solidFill>
              </a:rPr>
              <a:t>As you come in...</a:t>
            </a:r>
          </a:p>
        </p:txBody>
      </p:sp>
      <p:sp>
        <p:nvSpPr>
          <p:cNvPr id="3" name="Content Placeholder 2">
            <a:extLst>
              <a:ext uri="{FF2B5EF4-FFF2-40B4-BE49-F238E27FC236}">
                <a16:creationId xmlns:a16="http://schemas.microsoft.com/office/drawing/2014/main" id="{76CC153C-5185-E9D9-71B8-F717C48D0E06}"/>
              </a:ext>
            </a:extLst>
          </p:cNvPr>
          <p:cNvSpPr>
            <a:spLocks noGrp="1"/>
          </p:cNvSpPr>
          <p:nvPr>
            <p:ph idx="1"/>
          </p:nvPr>
        </p:nvSpPr>
        <p:spPr>
          <a:xfrm>
            <a:off x="838200" y="1825625"/>
            <a:ext cx="5004047" cy="4351338"/>
          </a:xfrm>
        </p:spPr>
        <p:txBody>
          <a:bodyPr vert="horz" lIns="91440" tIns="45720" rIns="91440" bIns="45720" rtlCol="0" anchor="t">
            <a:normAutofit/>
          </a:bodyPr>
          <a:lstStyle/>
          <a:p>
            <a:r>
              <a:rPr lang="en-US"/>
              <a:t>Please fill out a short survey </a:t>
            </a:r>
          </a:p>
          <a:p>
            <a:r>
              <a:rPr lang="en-US"/>
              <a:t>Via QR code at right </a:t>
            </a:r>
          </a:p>
          <a:p>
            <a:r>
              <a:rPr lang="en-US">
                <a:ea typeface="+mn-lt"/>
                <a:cs typeface="+mn-lt"/>
              </a:rPr>
              <a:t>Or by typing the following link into your browser: </a:t>
            </a:r>
            <a:r>
              <a:rPr lang="en-US">
                <a:ea typeface="+mn-lt"/>
                <a:cs typeface="+mn-lt"/>
                <a:hlinkClick r:id="rId2"/>
              </a:rPr>
              <a:t>https://forms.gle/CDBy91qZwVt54ViF9</a:t>
            </a:r>
            <a:r>
              <a:rPr lang="en-US">
                <a:ea typeface="+mn-lt"/>
                <a:cs typeface="+mn-lt"/>
              </a:rPr>
              <a:t> </a:t>
            </a:r>
          </a:p>
          <a:p>
            <a:r>
              <a:rPr lang="en-US"/>
              <a:t>Responses will be shared anonymously</a:t>
            </a:r>
          </a:p>
        </p:txBody>
      </p:sp>
      <p:pic>
        <p:nvPicPr>
          <p:cNvPr id="4" name="Picture 3" descr="A qr code on a white background&#10;&#10;Description automatically generated">
            <a:extLst>
              <a:ext uri="{FF2B5EF4-FFF2-40B4-BE49-F238E27FC236}">
                <a16:creationId xmlns:a16="http://schemas.microsoft.com/office/drawing/2014/main" id="{603C52EB-6976-DBFB-81B9-864B5653A09A}"/>
              </a:ext>
            </a:extLst>
          </p:cNvPr>
          <p:cNvPicPr>
            <a:picLocks noChangeAspect="1"/>
          </p:cNvPicPr>
          <p:nvPr/>
        </p:nvPicPr>
        <p:blipFill>
          <a:blip r:embed="rId3"/>
          <a:stretch>
            <a:fillRect/>
          </a:stretch>
        </p:blipFill>
        <p:spPr>
          <a:xfrm>
            <a:off x="6341178" y="743399"/>
            <a:ext cx="5011814" cy="4864778"/>
          </a:xfrm>
          <a:prstGeom prst="rect">
            <a:avLst/>
          </a:prstGeom>
        </p:spPr>
      </p:pic>
    </p:spTree>
    <p:extLst>
      <p:ext uri="{BB962C8B-B14F-4D97-AF65-F5344CB8AC3E}">
        <p14:creationId xmlns:p14="http://schemas.microsoft.com/office/powerpoint/2010/main" val="179707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a:solidFill>
                  <a:srgbClr val="A30047"/>
                </a:solidFill>
                <a:ea typeface="+mj-lt"/>
                <a:cs typeface="+mj-lt"/>
              </a:rPr>
              <a:t>Developing and Communicating an AI Policy</a:t>
            </a:r>
            <a:endParaRPr lang="en-US">
              <a:solidFill>
                <a:srgbClr val="A30047"/>
              </a:solidFill>
            </a:endParaRPr>
          </a:p>
        </p:txBody>
      </p:sp>
      <p:sp>
        <p:nvSpPr>
          <p:cNvPr id="3" name="Content Placeholder 2">
            <a:extLst>
              <a:ext uri="{FF2B5EF4-FFF2-40B4-BE49-F238E27FC236}">
                <a16:creationId xmlns:a16="http://schemas.microsoft.com/office/drawing/2014/main" id="{209D0847-6694-6D9C-CF00-A0B2ACCBC81E}"/>
              </a:ext>
            </a:extLst>
          </p:cNvPr>
          <p:cNvSpPr>
            <a:spLocks noGrp="1"/>
          </p:cNvSpPr>
          <p:nvPr>
            <p:ph idx="1"/>
          </p:nvPr>
        </p:nvSpPr>
        <p:spPr/>
        <p:txBody>
          <a:bodyPr vert="horz" lIns="91440" tIns="45720" rIns="91440" bIns="45720" rtlCol="0" anchor="t">
            <a:noAutofit/>
          </a:bodyPr>
          <a:lstStyle/>
          <a:p>
            <a:r>
              <a:rPr lang="en-US" sz="3600">
                <a:latin typeface="Arial"/>
                <a:ea typeface="+mn-lt"/>
                <a:cs typeface="Arial"/>
              </a:rPr>
              <a:t>Understand that AI is pervasive and that students use AI in many ways.</a:t>
            </a:r>
            <a:endParaRPr lang="en-US" sz="3600">
              <a:latin typeface="Arial"/>
              <a:cs typeface="Arial"/>
            </a:endParaRPr>
          </a:p>
          <a:p>
            <a:r>
              <a:rPr lang="en-US" sz="3600">
                <a:latin typeface="Arial"/>
                <a:ea typeface="+mn-lt"/>
                <a:cs typeface="Arial"/>
              </a:rPr>
              <a:t>Consider your course and assignment objectives and develop policies that reflect them. </a:t>
            </a:r>
            <a:endParaRPr lang="en-US" sz="3600">
              <a:latin typeface="Arial"/>
              <a:cs typeface="Arial"/>
            </a:endParaRPr>
          </a:p>
          <a:p>
            <a:r>
              <a:rPr lang="en-US" sz="3600">
                <a:latin typeface="Arial"/>
                <a:ea typeface="+mn-lt"/>
                <a:cs typeface="Arial"/>
              </a:rPr>
              <a:t>Communicate your policies on your syllabus.</a:t>
            </a:r>
          </a:p>
          <a:p>
            <a:r>
              <a:rPr lang="en-US" sz="3600">
                <a:latin typeface="Arial"/>
                <a:ea typeface="+mn-lt"/>
                <a:cs typeface="Arial"/>
              </a:rPr>
              <a:t>Explain and discuss your policies in class (multiple times). </a:t>
            </a:r>
            <a:endParaRPr lang="en-US"/>
          </a:p>
        </p:txBody>
      </p:sp>
    </p:spTree>
    <p:extLst>
      <p:ext uri="{BB962C8B-B14F-4D97-AF65-F5344CB8AC3E}">
        <p14:creationId xmlns:p14="http://schemas.microsoft.com/office/powerpoint/2010/main" val="232076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7C0FD7-FF7D-B6CA-8BC5-29A6A959C064}"/>
              </a:ext>
              <a:ext uri="{C183D7F6-B498-43B3-948B-1728B52AA6E4}">
                <adec:decorative xmlns:adec="http://schemas.microsoft.com/office/drawing/2017/decorative" val="1"/>
              </a:ext>
            </a:extLst>
          </p:cNvPr>
          <p:cNvPicPr>
            <a:picLocks noChangeAspect="1"/>
          </p:cNvPicPr>
          <p:nvPr/>
        </p:nvPicPr>
        <p:blipFill rotWithShape="1">
          <a:blip r:embed="rId2">
            <a:alphaModFix amt="61000"/>
          </a:blip>
          <a:srcRect t="23766" r="4816" b="16640"/>
          <a:stretch/>
        </p:blipFill>
        <p:spPr>
          <a:xfrm>
            <a:off x="0" y="9249"/>
            <a:ext cx="12205195" cy="4303620"/>
          </a:xfrm>
          <a:prstGeom prst="rect">
            <a:avLst/>
          </a:prstGeom>
          <a:effectLst>
            <a:outerShdw blurRad="50800" dist="38100" dir="2700000">
              <a:srgbClr val="000000">
                <a:alpha val="40000"/>
              </a:srgbClr>
            </a:outerShdw>
            <a:reflection stA="52000" endPos="35000" dir="5400000" sy="-100000" algn="bl" rotWithShape="0"/>
          </a:effectLst>
        </p:spPr>
      </p:pic>
      <p:sp>
        <p:nvSpPr>
          <p:cNvPr id="2" name="Title 1">
            <a:extLst>
              <a:ext uri="{FF2B5EF4-FFF2-40B4-BE49-F238E27FC236}">
                <a16:creationId xmlns:a16="http://schemas.microsoft.com/office/drawing/2014/main" id="{FF9CA203-0C15-86E5-0B66-E9C889B3DF29}"/>
              </a:ext>
            </a:extLst>
          </p:cNvPr>
          <p:cNvSpPr>
            <a:spLocks noGrp="1"/>
          </p:cNvSpPr>
          <p:nvPr>
            <p:ph type="title"/>
          </p:nvPr>
        </p:nvSpPr>
        <p:spPr>
          <a:xfrm>
            <a:off x="491504" y="2591839"/>
            <a:ext cx="9987363" cy="1684988"/>
          </a:xfrm>
          <a:solidFill>
            <a:srgbClr val="F0B014"/>
          </a:solidFill>
        </p:spPr>
        <p:txBody>
          <a:bodyPr vert="horz" lIns="91440" tIns="45720" rIns="91440" bIns="45720" rtlCol="0" anchor="ctr">
            <a:noAutofit/>
          </a:bodyPr>
          <a:lstStyle/>
          <a:p>
            <a:r>
              <a:rPr lang="en-US" sz="4400">
                <a:ea typeface="+mj-lt"/>
                <a:cs typeface="+mj-lt"/>
              </a:rPr>
              <a:t>Ensuring Academic Integrity in the Age of ChatGPT: Proactive &amp; Reactive Strategies</a:t>
            </a:r>
            <a:endParaRPr lang="en-US" sz="4800"/>
          </a:p>
        </p:txBody>
      </p:sp>
      <p:sp>
        <p:nvSpPr>
          <p:cNvPr id="3" name="Text Placeholder 2">
            <a:extLst>
              <a:ext uri="{FF2B5EF4-FFF2-40B4-BE49-F238E27FC236}">
                <a16:creationId xmlns:a16="http://schemas.microsoft.com/office/drawing/2014/main" id="{19D2FB67-DF7F-C95B-671C-48FEC4EEFD79}"/>
              </a:ext>
            </a:extLst>
          </p:cNvPr>
          <p:cNvSpPr>
            <a:spLocks noGrp="1"/>
          </p:cNvSpPr>
          <p:nvPr>
            <p:ph type="body" idx="1"/>
          </p:nvPr>
        </p:nvSpPr>
        <p:spPr>
          <a:xfrm>
            <a:off x="509646" y="4522244"/>
            <a:ext cx="9963807" cy="1500187"/>
          </a:xfrm>
        </p:spPr>
        <p:txBody>
          <a:bodyPr vert="horz" lIns="91440" tIns="45720" rIns="91440" bIns="45720" rtlCol="0" anchor="t">
            <a:normAutofit/>
          </a:bodyPr>
          <a:lstStyle/>
          <a:p>
            <a:r>
              <a:rPr lang="en-US" sz="3900">
                <a:solidFill>
                  <a:schemeClr val="tx1"/>
                </a:solidFill>
                <a:ea typeface="+mn-lt"/>
                <a:cs typeface="+mn-lt"/>
              </a:rPr>
              <a:t>Elizabeth Webster, Associate Professor, Criminal Justice and Criminology</a:t>
            </a:r>
            <a:endParaRPr lang="en-US"/>
          </a:p>
          <a:p>
            <a:endParaRPr lang="en-US" sz="3900">
              <a:solidFill>
                <a:schemeClr val="tx1"/>
              </a:solidFill>
            </a:endParaRPr>
          </a:p>
          <a:p>
            <a:endParaRPr lang="en-US" sz="3600">
              <a:solidFill>
                <a:schemeClr val="tx1"/>
              </a:solidFill>
            </a:endParaRPr>
          </a:p>
        </p:txBody>
      </p:sp>
    </p:spTree>
    <p:extLst>
      <p:ext uri="{BB962C8B-B14F-4D97-AF65-F5344CB8AC3E}">
        <p14:creationId xmlns:p14="http://schemas.microsoft.com/office/powerpoint/2010/main" val="132995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3547-90AB-AFAF-91C1-57FEBB19EF86}"/>
              </a:ext>
            </a:extLst>
          </p:cNvPr>
          <p:cNvSpPr>
            <a:spLocks noGrp="1"/>
          </p:cNvSpPr>
          <p:nvPr>
            <p:ph type="title"/>
          </p:nvPr>
        </p:nvSpPr>
        <p:spPr/>
        <p:txBody>
          <a:bodyPr/>
          <a:lstStyle/>
          <a:p>
            <a:r>
              <a:rPr lang="en-US">
                <a:solidFill>
                  <a:srgbClr val="A30047"/>
                </a:solidFill>
              </a:rPr>
              <a:t>Technologies and Tools	</a:t>
            </a:r>
          </a:p>
        </p:txBody>
      </p:sp>
      <p:sp>
        <p:nvSpPr>
          <p:cNvPr id="3" name="Content Placeholder 2">
            <a:extLst>
              <a:ext uri="{FF2B5EF4-FFF2-40B4-BE49-F238E27FC236}">
                <a16:creationId xmlns:a16="http://schemas.microsoft.com/office/drawing/2014/main" id="{3F6D7765-4D72-6F11-F54C-B1B60438D9D0}"/>
              </a:ext>
            </a:extLst>
          </p:cNvPr>
          <p:cNvSpPr>
            <a:spLocks noGrp="1"/>
          </p:cNvSpPr>
          <p:nvPr>
            <p:ph idx="1"/>
          </p:nvPr>
        </p:nvSpPr>
        <p:spPr/>
        <p:txBody>
          <a:bodyPr>
            <a:normAutofit/>
          </a:bodyPr>
          <a:lstStyle/>
          <a:p>
            <a:pPr marL="0" indent="0">
              <a:buNone/>
            </a:pPr>
            <a:r>
              <a:rPr lang="en-US"/>
              <a:t>These are the tools I am most familiar with:</a:t>
            </a:r>
          </a:p>
          <a:p>
            <a:pPr marL="0" indent="0">
              <a:buNone/>
            </a:pPr>
            <a:endParaRPr lang="en-US"/>
          </a:p>
          <a:p>
            <a:r>
              <a:rPr lang="en-US"/>
              <a:t>AI Tool</a:t>
            </a:r>
          </a:p>
          <a:p>
            <a:pPr lvl="1"/>
            <a:r>
              <a:rPr lang="en-US"/>
              <a:t>Chat GPT – a Chat Bot available for free online at </a:t>
            </a:r>
            <a:r>
              <a:rPr lang="en-US">
                <a:solidFill>
                  <a:schemeClr val="tx2">
                    <a:lumMod val="50000"/>
                    <a:lumOff val="50000"/>
                  </a:schemeClr>
                </a:solidFill>
              </a:rPr>
              <a:t>openai.com/</a:t>
            </a:r>
            <a:r>
              <a:rPr lang="en-US" err="1">
                <a:solidFill>
                  <a:schemeClr val="tx2">
                    <a:lumMod val="50000"/>
                    <a:lumOff val="50000"/>
                  </a:schemeClr>
                </a:solidFill>
              </a:rPr>
              <a:t>chatgpt</a:t>
            </a:r>
            <a:endParaRPr lang="en-US"/>
          </a:p>
          <a:p>
            <a:r>
              <a:rPr lang="en-US"/>
              <a:t>Turnitin AI detection on Sakai</a:t>
            </a:r>
          </a:p>
          <a:p>
            <a:r>
              <a:rPr lang="en-US" err="1"/>
              <a:t>GPTZero</a:t>
            </a:r>
            <a:r>
              <a:rPr lang="en-US"/>
              <a:t>, AI detection for educators</a:t>
            </a:r>
          </a:p>
          <a:p>
            <a:pPr lvl="1"/>
            <a:r>
              <a:rPr lang="en-US"/>
              <a:t>See also </a:t>
            </a:r>
            <a:r>
              <a:rPr lang="en-US" err="1"/>
              <a:t>ZeroGPT</a:t>
            </a:r>
            <a:r>
              <a:rPr lang="en-US"/>
              <a:t>, </a:t>
            </a:r>
            <a:r>
              <a:rPr lang="en-US" err="1"/>
              <a:t>Quillbot</a:t>
            </a:r>
            <a:r>
              <a:rPr lang="en-US"/>
              <a:t> and more</a:t>
            </a:r>
          </a:p>
        </p:txBody>
      </p:sp>
    </p:spTree>
    <p:extLst>
      <p:ext uri="{BB962C8B-B14F-4D97-AF65-F5344CB8AC3E}">
        <p14:creationId xmlns:p14="http://schemas.microsoft.com/office/powerpoint/2010/main" val="42068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BD98-66FD-5A48-DB4F-EEF164497A12}"/>
              </a:ext>
            </a:extLst>
          </p:cNvPr>
          <p:cNvSpPr>
            <a:spLocks noGrp="1"/>
          </p:cNvSpPr>
          <p:nvPr>
            <p:ph type="title"/>
          </p:nvPr>
        </p:nvSpPr>
        <p:spPr/>
        <p:txBody>
          <a:bodyPr/>
          <a:lstStyle/>
          <a:p>
            <a:r>
              <a:rPr lang="en-US">
                <a:solidFill>
                  <a:srgbClr val="A30047"/>
                </a:solidFill>
              </a:rPr>
              <a:t>Proactive Strategies</a:t>
            </a:r>
          </a:p>
        </p:txBody>
      </p:sp>
      <p:sp>
        <p:nvSpPr>
          <p:cNvPr id="3" name="Content Placeholder 2">
            <a:extLst>
              <a:ext uri="{FF2B5EF4-FFF2-40B4-BE49-F238E27FC236}">
                <a16:creationId xmlns:a16="http://schemas.microsoft.com/office/drawing/2014/main" id="{320C8E36-B83E-BA29-7816-D1E4B44EFBC8}"/>
              </a:ext>
            </a:extLst>
          </p:cNvPr>
          <p:cNvSpPr>
            <a:spLocks noGrp="1"/>
          </p:cNvSpPr>
          <p:nvPr>
            <p:ph idx="1"/>
          </p:nvPr>
        </p:nvSpPr>
        <p:spPr/>
        <p:txBody>
          <a:bodyPr/>
          <a:lstStyle/>
          <a:p>
            <a:pPr marL="0" indent="0">
              <a:buNone/>
            </a:pPr>
            <a:r>
              <a:rPr lang="en-US"/>
              <a:t>How to ChatGPT – proof assignments</a:t>
            </a:r>
          </a:p>
          <a:p>
            <a:pPr marL="0" indent="0">
              <a:buNone/>
            </a:pPr>
            <a:endParaRPr lang="en-US"/>
          </a:p>
          <a:p>
            <a:r>
              <a:rPr lang="en-US"/>
              <a:t>Address student use of AI on your syllabus</a:t>
            </a:r>
          </a:p>
          <a:p>
            <a:r>
              <a:rPr lang="en-US"/>
              <a:t>Use Chat GPT to provide a sample response</a:t>
            </a:r>
          </a:p>
          <a:p>
            <a:r>
              <a:rPr lang="en-US"/>
              <a:t>Require them to submit written assignments in stages</a:t>
            </a:r>
          </a:p>
          <a:p>
            <a:pPr lvl="1"/>
            <a:r>
              <a:rPr lang="en-US"/>
              <a:t>Ex: proposal, outline, rough draft</a:t>
            </a:r>
          </a:p>
          <a:p>
            <a:r>
              <a:rPr lang="en-US"/>
              <a:t>Build in a presentation or oral exam component</a:t>
            </a:r>
          </a:p>
        </p:txBody>
      </p:sp>
    </p:spTree>
    <p:extLst>
      <p:ext uri="{BB962C8B-B14F-4D97-AF65-F5344CB8AC3E}">
        <p14:creationId xmlns:p14="http://schemas.microsoft.com/office/powerpoint/2010/main" val="29144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91A8-8D25-A69B-9894-9D53F78069E2}"/>
              </a:ext>
            </a:extLst>
          </p:cNvPr>
          <p:cNvSpPr>
            <a:spLocks noGrp="1"/>
          </p:cNvSpPr>
          <p:nvPr>
            <p:ph type="title"/>
          </p:nvPr>
        </p:nvSpPr>
        <p:spPr/>
        <p:txBody>
          <a:bodyPr>
            <a:normAutofit fontScale="90000"/>
          </a:bodyPr>
          <a:lstStyle/>
          <a:p>
            <a:br>
              <a:rPr lang="en-US" sz="4900">
                <a:solidFill>
                  <a:srgbClr val="A30047"/>
                </a:solidFill>
              </a:rPr>
            </a:br>
            <a:r>
              <a:rPr lang="en-US" sz="4900">
                <a:solidFill>
                  <a:srgbClr val="A30047"/>
                </a:solidFill>
              </a:rPr>
              <a:t>Reactive Strategies</a:t>
            </a:r>
            <a:br>
              <a:rPr lang="en-US">
                <a:solidFill>
                  <a:srgbClr val="A30047"/>
                </a:solidFill>
              </a:rPr>
            </a:br>
            <a:endParaRPr lang="en-US" sz="3200">
              <a:solidFill>
                <a:srgbClr val="A30047"/>
              </a:solidFill>
            </a:endParaRPr>
          </a:p>
        </p:txBody>
      </p:sp>
      <p:sp>
        <p:nvSpPr>
          <p:cNvPr id="3" name="Content Placeholder 2">
            <a:extLst>
              <a:ext uri="{FF2B5EF4-FFF2-40B4-BE49-F238E27FC236}">
                <a16:creationId xmlns:a16="http://schemas.microsoft.com/office/drawing/2014/main" id="{B01D32E5-3E04-D02A-46F9-60FFEF64D82D}"/>
              </a:ext>
            </a:extLst>
          </p:cNvPr>
          <p:cNvSpPr>
            <a:spLocks noGrp="1"/>
          </p:cNvSpPr>
          <p:nvPr>
            <p:ph idx="1"/>
          </p:nvPr>
        </p:nvSpPr>
        <p:spPr/>
        <p:txBody>
          <a:bodyPr/>
          <a:lstStyle/>
          <a:p>
            <a:pPr marL="0" indent="0">
              <a:buNone/>
            </a:pPr>
            <a:r>
              <a:rPr lang="en-US"/>
              <a:t>How to Address Potential Plagiarism</a:t>
            </a:r>
          </a:p>
          <a:p>
            <a:r>
              <a:rPr lang="en-US"/>
              <a:t>Turnitin AI detection rate of less than 20% is not reliable</a:t>
            </a:r>
          </a:p>
          <a:p>
            <a:endParaRPr lang="en-US"/>
          </a:p>
          <a:p>
            <a:r>
              <a:rPr lang="en-US"/>
              <a:t>For reports over 20%</a:t>
            </a:r>
          </a:p>
          <a:p>
            <a:pPr lvl="1"/>
            <a:r>
              <a:rPr lang="en-US"/>
              <a:t>Check against a different AI detection tool (e.g. </a:t>
            </a:r>
            <a:r>
              <a:rPr lang="en-US" err="1"/>
              <a:t>GPTZero</a:t>
            </a:r>
            <a:r>
              <a:rPr lang="en-US"/>
              <a:t>)</a:t>
            </a:r>
          </a:p>
          <a:p>
            <a:pPr lvl="1"/>
            <a:r>
              <a:rPr lang="en-US"/>
              <a:t>Share with students the Turnitin AI detection report</a:t>
            </a:r>
          </a:p>
          <a:p>
            <a:pPr lvl="1"/>
            <a:r>
              <a:rPr lang="en-US"/>
              <a:t>Have a conversation about how to avoid formulaic writing</a:t>
            </a:r>
          </a:p>
          <a:p>
            <a:pPr lvl="1"/>
            <a:r>
              <a:rPr lang="en-US"/>
              <a:t>If you discover plagiarism:</a:t>
            </a:r>
          </a:p>
          <a:p>
            <a:pPr lvl="2"/>
            <a:r>
              <a:rPr lang="en-US"/>
              <a:t>Require them to re-do the assignment(s)</a:t>
            </a:r>
          </a:p>
        </p:txBody>
      </p:sp>
    </p:spTree>
    <p:extLst>
      <p:ext uri="{BB962C8B-B14F-4D97-AF65-F5344CB8AC3E}">
        <p14:creationId xmlns:p14="http://schemas.microsoft.com/office/powerpoint/2010/main" val="16501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A3C407-8E9D-69A7-5710-1420A4B07F76}"/>
              </a:ext>
              <a:ext uri="{C183D7F6-B498-43B3-948B-1728B52AA6E4}">
                <adec:decorative xmlns:adec="http://schemas.microsoft.com/office/drawing/2017/decorative" val="1"/>
              </a:ext>
            </a:extLst>
          </p:cNvPr>
          <p:cNvPicPr>
            <a:picLocks noChangeAspect="1"/>
          </p:cNvPicPr>
          <p:nvPr/>
        </p:nvPicPr>
        <p:blipFill rotWithShape="1">
          <a:blip r:embed="rId2">
            <a:alphaModFix amt="61000"/>
          </a:blip>
          <a:srcRect t="23766" r="4816" b="16640"/>
          <a:stretch/>
        </p:blipFill>
        <p:spPr>
          <a:xfrm>
            <a:off x="0" y="9249"/>
            <a:ext cx="12205195" cy="4303620"/>
          </a:xfrm>
          <a:prstGeom prst="rect">
            <a:avLst/>
          </a:prstGeom>
          <a:effectLst>
            <a:outerShdw blurRad="50800" dist="38100" dir="2700000">
              <a:srgbClr val="000000">
                <a:alpha val="40000"/>
              </a:srgbClr>
            </a:outerShdw>
            <a:reflection stA="52000" endPos="35000" dir="5400000" sy="-100000" algn="bl" rotWithShape="0"/>
          </a:effectLst>
        </p:spPr>
      </p:pic>
      <p:sp>
        <p:nvSpPr>
          <p:cNvPr id="2" name="Title 1">
            <a:extLst>
              <a:ext uri="{FF2B5EF4-FFF2-40B4-BE49-F238E27FC236}">
                <a16:creationId xmlns:a16="http://schemas.microsoft.com/office/drawing/2014/main" id="{FF9CA203-0C15-86E5-0B66-E9C889B3DF29}"/>
              </a:ext>
            </a:extLst>
          </p:cNvPr>
          <p:cNvSpPr>
            <a:spLocks noGrp="1"/>
          </p:cNvSpPr>
          <p:nvPr>
            <p:ph type="title"/>
          </p:nvPr>
        </p:nvSpPr>
        <p:spPr>
          <a:xfrm>
            <a:off x="593105" y="2799472"/>
            <a:ext cx="7032172" cy="1511135"/>
          </a:xfrm>
          <a:solidFill>
            <a:srgbClr val="F0B014"/>
          </a:solidFill>
        </p:spPr>
        <p:txBody>
          <a:bodyPr vert="horz" lIns="91440" tIns="45720" rIns="91440" bIns="45720" rtlCol="0" anchor="ctr">
            <a:noAutofit/>
          </a:bodyPr>
          <a:lstStyle/>
          <a:p>
            <a:r>
              <a:rPr lang="en-US" sz="4800">
                <a:ea typeface="+mj-lt"/>
                <a:cs typeface="+mj-lt"/>
              </a:rPr>
              <a:t>Artificial (Un)Intelligence or "Abundant Imagination"</a:t>
            </a:r>
            <a:endParaRPr lang="en-US"/>
          </a:p>
        </p:txBody>
      </p:sp>
      <p:sp>
        <p:nvSpPr>
          <p:cNvPr id="3" name="Text Placeholder 2">
            <a:extLst>
              <a:ext uri="{FF2B5EF4-FFF2-40B4-BE49-F238E27FC236}">
                <a16:creationId xmlns:a16="http://schemas.microsoft.com/office/drawing/2014/main" id="{19D2FB67-DF7F-C95B-671C-48FEC4EEFD79}"/>
              </a:ext>
            </a:extLst>
          </p:cNvPr>
          <p:cNvSpPr>
            <a:spLocks noGrp="1"/>
          </p:cNvSpPr>
          <p:nvPr>
            <p:ph type="body" idx="1"/>
          </p:nvPr>
        </p:nvSpPr>
        <p:spPr>
          <a:xfrm>
            <a:off x="593104" y="4564125"/>
            <a:ext cx="9626601" cy="1500187"/>
          </a:xfrm>
        </p:spPr>
        <p:txBody>
          <a:bodyPr vert="horz" lIns="91440" tIns="45720" rIns="91440" bIns="45720" rtlCol="0" anchor="t">
            <a:normAutofit/>
          </a:bodyPr>
          <a:lstStyle/>
          <a:p>
            <a:r>
              <a:rPr lang="en-US" sz="4000">
                <a:solidFill>
                  <a:schemeClr val="tx1"/>
                </a:solidFill>
                <a:ea typeface="+mn-lt"/>
                <a:cs typeface="+mn-lt"/>
              </a:rPr>
              <a:t>Teresa Irene Gonzales, Assistant Professor, Sociology</a:t>
            </a:r>
            <a:endParaRPr lang="en-US" sz="4000">
              <a:solidFill>
                <a:schemeClr val="tx1"/>
              </a:solidFill>
            </a:endParaRPr>
          </a:p>
          <a:p>
            <a:endParaRPr lang="en-US" sz="3600">
              <a:solidFill>
                <a:schemeClr val="tx1"/>
              </a:solidFill>
              <a:ea typeface="+mn-lt"/>
              <a:cs typeface="+mn-lt"/>
            </a:endParaRPr>
          </a:p>
        </p:txBody>
      </p:sp>
    </p:spTree>
    <p:extLst>
      <p:ext uri="{BB962C8B-B14F-4D97-AF65-F5344CB8AC3E}">
        <p14:creationId xmlns:p14="http://schemas.microsoft.com/office/powerpoint/2010/main" val="285227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li robot jaune">
            <a:extLst>
              <a:ext uri="{FF2B5EF4-FFF2-40B4-BE49-F238E27FC236}">
                <a16:creationId xmlns:a16="http://schemas.microsoft.com/office/drawing/2014/main" id="{D2C7B60A-A245-C3DC-9CC0-F25D5884F48C}"/>
              </a:ext>
            </a:extLst>
          </p:cNvPr>
          <p:cNvPicPr>
            <a:picLocks noChangeAspect="1"/>
          </p:cNvPicPr>
          <p:nvPr/>
        </p:nvPicPr>
        <p:blipFill>
          <a:blip r:embed="rId2"/>
          <a:srcRect l="46735" r="142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8" name="TextBox 7">
            <a:extLst>
              <a:ext uri="{FF2B5EF4-FFF2-40B4-BE49-F238E27FC236}">
                <a16:creationId xmlns:a16="http://schemas.microsoft.com/office/drawing/2014/main" id="{D2C8A672-F7AD-2862-1323-92CAEB48E3E6}"/>
              </a:ext>
            </a:extLst>
          </p:cNvPr>
          <p:cNvSpPr txBox="1"/>
          <p:nvPr/>
        </p:nvSpPr>
        <p:spPr>
          <a:xfrm>
            <a:off x="232710" y="1254995"/>
            <a:ext cx="6300999" cy="5594910"/>
          </a:xfrm>
          <a:prstGeom prst="rect">
            <a:avLst/>
          </a:prstGeom>
        </p:spPr>
        <p:txBody>
          <a:bodyPr vert="horz" lIns="91440" tIns="45720" rIns="91440" bIns="45720" rtlCol="0" anchor="ctr">
            <a:noAutofit/>
          </a:bodyPr>
          <a:lstStyle/>
          <a:p>
            <a:pPr marL="342900" indent="-228600">
              <a:lnSpc>
                <a:spcPct val="110000"/>
              </a:lnSpc>
              <a:spcBef>
                <a:spcPts val="600"/>
              </a:spcBef>
              <a:spcAft>
                <a:spcPts val="600"/>
              </a:spcAft>
              <a:buFont typeface="Arial" panose="020B0604020202020204" pitchFamily="34" charset="0"/>
              <a:buChar char="•"/>
            </a:pPr>
            <a:r>
              <a:rPr lang="en-US" sz="2000">
                <a:latin typeface="Aptos"/>
                <a:cs typeface="Arial"/>
              </a:rPr>
              <a:t>Discuss the limitations of </a:t>
            </a:r>
            <a:r>
              <a:rPr lang="en-US" sz="2000" i="1">
                <a:latin typeface="Aptos"/>
                <a:cs typeface="Arial"/>
              </a:rPr>
              <a:t>un-intelligent</a:t>
            </a:r>
            <a:r>
              <a:rPr lang="en-US" sz="2000">
                <a:latin typeface="Aptos"/>
                <a:cs typeface="Arial"/>
              </a:rPr>
              <a:t> AI that replicates inequality and social injustices. </a:t>
            </a:r>
            <a:endParaRPr lang="en-US" sz="2000">
              <a:latin typeface="Aptos"/>
            </a:endParaRPr>
          </a:p>
          <a:p>
            <a:pPr marL="342900" indent="-228600">
              <a:lnSpc>
                <a:spcPct val="110000"/>
              </a:lnSpc>
              <a:spcBef>
                <a:spcPts val="600"/>
              </a:spcBef>
              <a:spcAft>
                <a:spcPts val="600"/>
              </a:spcAft>
              <a:buFont typeface="Arial" panose="020B0604020202020204" pitchFamily="34" charset="0"/>
              <a:buChar char="•"/>
            </a:pPr>
            <a:r>
              <a:rPr lang="en-US" sz="2000">
                <a:latin typeface="Aptos"/>
                <a:cs typeface="Arial"/>
              </a:rPr>
              <a:t>Much of AI is created by a very small subset of the population, and much of the labor used to expand it is outsourced to areas with exploitative practices (see: Dr. Ruha Benjamin)</a:t>
            </a:r>
          </a:p>
          <a:p>
            <a:pPr marL="342900" indent="-228600">
              <a:lnSpc>
                <a:spcPct val="110000"/>
              </a:lnSpc>
              <a:spcBef>
                <a:spcPts val="600"/>
              </a:spcBef>
              <a:spcAft>
                <a:spcPts val="600"/>
              </a:spcAft>
              <a:buFont typeface="Arial" panose="020B0604020202020204" pitchFamily="34" charset="0"/>
              <a:buChar char="•"/>
            </a:pPr>
            <a:r>
              <a:rPr lang="en-US" sz="2000">
                <a:latin typeface="Aptos"/>
                <a:cs typeface="Arial"/>
              </a:rPr>
              <a:t>As a result, AI outputs center dominant languages and language practices, epistemologies, cultures and cultural ways of knowing, and solutions.</a:t>
            </a:r>
          </a:p>
          <a:p>
            <a:pPr marL="342900" indent="-228600">
              <a:lnSpc>
                <a:spcPct val="110000"/>
              </a:lnSpc>
              <a:spcBef>
                <a:spcPts val="600"/>
              </a:spcBef>
              <a:spcAft>
                <a:spcPts val="600"/>
              </a:spcAft>
              <a:buFont typeface="Arial" panose="020B0604020202020204" pitchFamily="34" charset="0"/>
              <a:buChar char="•"/>
            </a:pPr>
            <a:r>
              <a:rPr lang="en-US" sz="2000">
                <a:latin typeface="Aptos"/>
                <a:cs typeface="Arial"/>
              </a:rPr>
              <a:t>This can limit our students' imaginations, future problem-solving, and critical thinking skills.</a:t>
            </a:r>
          </a:p>
        </p:txBody>
      </p:sp>
      <p:sp>
        <p:nvSpPr>
          <p:cNvPr id="3" name="Title 2">
            <a:extLst>
              <a:ext uri="{FF2B5EF4-FFF2-40B4-BE49-F238E27FC236}">
                <a16:creationId xmlns:a16="http://schemas.microsoft.com/office/drawing/2014/main" id="{E8AD1E16-EC66-42F4-CF27-E6D00043F8BA}"/>
              </a:ext>
            </a:extLst>
          </p:cNvPr>
          <p:cNvSpPr>
            <a:spLocks noGrp="1"/>
          </p:cNvSpPr>
          <p:nvPr>
            <p:ph type="title"/>
          </p:nvPr>
        </p:nvSpPr>
        <p:spPr>
          <a:xfrm>
            <a:off x="234754" y="195906"/>
            <a:ext cx="6301080" cy="1056945"/>
          </a:xfrm>
        </p:spPr>
        <p:txBody>
          <a:bodyPr/>
          <a:lstStyle/>
          <a:p>
            <a:pPr algn="ctr"/>
            <a:r>
              <a:rPr lang="en-US">
                <a:solidFill>
                  <a:srgbClr val="A30047"/>
                </a:solidFill>
              </a:rPr>
              <a:t>Un-Intelligent AI</a:t>
            </a:r>
            <a:endParaRPr lang="en-US"/>
          </a:p>
        </p:txBody>
      </p:sp>
    </p:spTree>
    <p:extLst>
      <p:ext uri="{BB962C8B-B14F-4D97-AF65-F5344CB8AC3E}">
        <p14:creationId xmlns:p14="http://schemas.microsoft.com/office/powerpoint/2010/main" val="212280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9CA2C-CADC-8C41-45AD-224D142E288C}"/>
              </a:ext>
            </a:extLst>
          </p:cNvPr>
          <p:cNvSpPr>
            <a:spLocks noGrp="1"/>
          </p:cNvSpPr>
          <p:nvPr>
            <p:ph type="title"/>
          </p:nvPr>
        </p:nvSpPr>
        <p:spPr>
          <a:xfrm>
            <a:off x="4518292" y="300371"/>
            <a:ext cx="7365609" cy="825019"/>
          </a:xfrm>
        </p:spPr>
        <p:txBody>
          <a:bodyPr vert="horz" lIns="91440" tIns="45720" rIns="91440" bIns="45720" rtlCol="0" anchor="ctr">
            <a:normAutofit/>
          </a:bodyPr>
          <a:lstStyle/>
          <a:p>
            <a:pPr algn="ctr"/>
            <a:r>
              <a:rPr lang="en-US" sz="4000">
                <a:solidFill>
                  <a:srgbClr val="A30047"/>
                </a:solidFill>
              </a:rPr>
              <a:t>(A)</a:t>
            </a:r>
            <a:r>
              <a:rPr lang="en-US" sz="4000" err="1">
                <a:solidFill>
                  <a:srgbClr val="A30047"/>
                </a:solidFill>
              </a:rPr>
              <a:t>bundant</a:t>
            </a:r>
            <a:r>
              <a:rPr lang="en-US" sz="4000">
                <a:solidFill>
                  <a:srgbClr val="A30047"/>
                </a:solidFill>
              </a:rPr>
              <a:t> (I)</a:t>
            </a:r>
            <a:r>
              <a:rPr lang="en-US" sz="4000" err="1">
                <a:solidFill>
                  <a:srgbClr val="A30047"/>
                </a:solidFill>
              </a:rPr>
              <a:t>magination</a:t>
            </a:r>
            <a:endParaRPr lang="en-US" sz="4000">
              <a:solidFill>
                <a:srgbClr val="A30047"/>
              </a:solidFill>
            </a:endParaRPr>
          </a:p>
        </p:txBody>
      </p:sp>
      <p:pic>
        <p:nvPicPr>
          <p:cNvPr id="4" name="Picture 3" descr="A blue robot with a white background&#10;&#10;Description automatically generated">
            <a:extLst>
              <a:ext uri="{FF2B5EF4-FFF2-40B4-BE49-F238E27FC236}">
                <a16:creationId xmlns:a16="http://schemas.microsoft.com/office/drawing/2014/main" id="{48D94997-641D-9CF3-CB75-3EA885376EB9}"/>
              </a:ext>
            </a:extLst>
          </p:cNvPr>
          <p:cNvPicPr>
            <a:picLocks noChangeAspect="1"/>
          </p:cNvPicPr>
          <p:nvPr/>
        </p:nvPicPr>
        <p:blipFill>
          <a:blip r:embed="rId2"/>
          <a:srcRect l="13550" r="17696"/>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49419DA6-E72D-D59F-73B1-D90E19A94BD5}"/>
              </a:ext>
            </a:extLst>
          </p:cNvPr>
          <p:cNvSpPr>
            <a:spLocks noGrp="1"/>
          </p:cNvSpPr>
          <p:nvPr>
            <p:ph idx="1"/>
          </p:nvPr>
        </p:nvSpPr>
        <p:spPr>
          <a:xfrm>
            <a:off x="4518293" y="1606482"/>
            <a:ext cx="7365607" cy="5099262"/>
          </a:xfrm>
        </p:spPr>
        <p:txBody>
          <a:bodyPr vert="horz" lIns="91440" tIns="45720" rIns="91440" bIns="45720" rtlCol="0" anchor="t">
            <a:normAutofit/>
          </a:bodyPr>
          <a:lstStyle/>
          <a:p>
            <a:pPr marL="114300" indent="0">
              <a:spcBef>
                <a:spcPts val="600"/>
              </a:spcBef>
              <a:spcAft>
                <a:spcPts val="600"/>
              </a:spcAft>
              <a:buNone/>
            </a:pPr>
            <a:r>
              <a:rPr lang="en-US" sz="2000">
                <a:solidFill>
                  <a:schemeClr val="tx1">
                    <a:alpha val="80000"/>
                  </a:schemeClr>
                </a:solidFill>
                <a:ea typeface="+mn-lt"/>
                <a:cs typeface="+mn-lt"/>
              </a:rPr>
              <a:t>Move the conversation from scary AI to getting silly with what Ruha Benjamin terms "abundant imagination." </a:t>
            </a:r>
            <a:endParaRPr lang="en-US">
              <a:solidFill>
                <a:schemeClr val="tx1">
                  <a:alpha val="80000"/>
                </a:schemeClr>
              </a:solidFill>
            </a:endParaRPr>
          </a:p>
          <a:p>
            <a:pPr marL="114300" indent="0">
              <a:spcBef>
                <a:spcPts val="600"/>
              </a:spcBef>
              <a:spcAft>
                <a:spcPts val="600"/>
              </a:spcAft>
              <a:buNone/>
            </a:pPr>
            <a:r>
              <a:rPr lang="en-US" sz="2000">
                <a:latin typeface="Aptos"/>
                <a:cs typeface="Arial"/>
              </a:rPr>
              <a:t>What might this mean in the classroom?  </a:t>
            </a:r>
            <a:endParaRPr lang="en-US" sz="2000">
              <a:latin typeface="Aptos"/>
            </a:endParaRPr>
          </a:p>
          <a:p>
            <a:pPr marL="742950" lvl="1">
              <a:spcBef>
                <a:spcPts val="600"/>
              </a:spcBef>
              <a:spcAft>
                <a:spcPts val="600"/>
              </a:spcAft>
              <a:buFont typeface="Arial,Sans-Serif" panose="020B0604020202020204" pitchFamily="34" charset="0"/>
            </a:pPr>
            <a:r>
              <a:rPr lang="en-US" sz="2000">
                <a:latin typeface="Aptos"/>
                <a:cs typeface="Arial"/>
              </a:rPr>
              <a:t>Disrupt normative ways of thinking about social issues. </a:t>
            </a:r>
          </a:p>
          <a:p>
            <a:pPr marL="1200150" lvl="2">
              <a:spcBef>
                <a:spcPts val="600"/>
              </a:spcBef>
              <a:spcAft>
                <a:spcPts val="600"/>
              </a:spcAft>
              <a:buFont typeface="Wingdings" panose="020B0604020202020204" pitchFamily="34" charset="0"/>
              <a:buChar char="§"/>
            </a:pPr>
            <a:r>
              <a:rPr lang="en-US">
                <a:latin typeface="Aptos"/>
                <a:cs typeface="Arial"/>
              </a:rPr>
              <a:t>Cultivate a classroom culture of dreaming and possibility</a:t>
            </a:r>
          </a:p>
          <a:p>
            <a:pPr marL="742950" lvl="1">
              <a:spcBef>
                <a:spcPts val="600"/>
              </a:spcBef>
              <a:spcAft>
                <a:spcPts val="600"/>
              </a:spcAft>
              <a:buFont typeface="Arial,Sans-Serif" panose="020B0604020202020204" pitchFamily="34" charset="0"/>
            </a:pPr>
            <a:r>
              <a:rPr lang="en-US" sz="2000">
                <a:latin typeface="Aptos"/>
                <a:cs typeface="Arial"/>
              </a:rPr>
              <a:t>Gamify assignments and classroom activities.</a:t>
            </a:r>
          </a:p>
          <a:p>
            <a:pPr marL="742950" lvl="1">
              <a:spcBef>
                <a:spcPts val="600"/>
              </a:spcBef>
              <a:spcAft>
                <a:spcPts val="600"/>
              </a:spcAft>
              <a:buFont typeface="Arial,Sans-Serif" panose="020B0604020202020204" pitchFamily="34" charset="0"/>
            </a:pPr>
            <a:r>
              <a:rPr lang="en-US" sz="2000">
                <a:latin typeface="Aptos"/>
                <a:cs typeface="Arial"/>
              </a:rPr>
              <a:t>Get creative with assignments that allow for imagination (op-eds in the Phoenix, purposefully use AI—ChatGPT or Dall-E—to demonstrate limitations, group projects focused on multidisciplinary and multi-modal parts)</a:t>
            </a:r>
          </a:p>
          <a:p>
            <a:pPr marL="742950" lvl="1">
              <a:spcBef>
                <a:spcPts val="600"/>
              </a:spcBef>
              <a:spcAft>
                <a:spcPts val="600"/>
              </a:spcAft>
              <a:buFont typeface="Arial,Sans-Serif" panose="020B0604020202020204" pitchFamily="34" charset="0"/>
            </a:pPr>
            <a:r>
              <a:rPr lang="en-US" sz="2000">
                <a:latin typeface="Aptos"/>
                <a:cs typeface="Arial"/>
              </a:rPr>
              <a:t>Read Ruha Benjamin’s book “Imagination a Manifesto.”</a:t>
            </a:r>
          </a:p>
        </p:txBody>
      </p:sp>
    </p:spTree>
    <p:extLst>
      <p:ext uri="{BB962C8B-B14F-4D97-AF65-F5344CB8AC3E}">
        <p14:creationId xmlns:p14="http://schemas.microsoft.com/office/powerpoint/2010/main" val="140988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133E1A-DB09-7168-FB79-54B4E4DB3994}"/>
              </a:ext>
              <a:ext uri="{C183D7F6-B498-43B3-948B-1728B52AA6E4}">
                <adec:decorative xmlns:adec="http://schemas.microsoft.com/office/drawing/2017/decorative" val="1"/>
              </a:ext>
            </a:extLst>
          </p:cNvPr>
          <p:cNvPicPr>
            <a:picLocks noChangeAspect="1"/>
          </p:cNvPicPr>
          <p:nvPr/>
        </p:nvPicPr>
        <p:blipFill rotWithShape="1">
          <a:blip r:embed="rId2">
            <a:alphaModFix amt="61000"/>
          </a:blip>
          <a:srcRect t="23766" r="4816" b="16640"/>
          <a:stretch/>
        </p:blipFill>
        <p:spPr>
          <a:xfrm>
            <a:off x="0" y="9249"/>
            <a:ext cx="12205195" cy="4303620"/>
          </a:xfrm>
          <a:prstGeom prst="rect">
            <a:avLst/>
          </a:prstGeom>
          <a:effectLst>
            <a:outerShdw blurRad="50800" dist="38100" dir="2700000">
              <a:srgbClr val="000000">
                <a:alpha val="40000"/>
              </a:srgbClr>
            </a:outerShdw>
            <a:reflection stA="52000" endPos="35000" dir="5400000" sy="-100000" algn="bl" rotWithShape="0"/>
          </a:effectLst>
        </p:spPr>
      </p:pic>
      <p:sp>
        <p:nvSpPr>
          <p:cNvPr id="2" name="Title 1">
            <a:extLst>
              <a:ext uri="{FF2B5EF4-FFF2-40B4-BE49-F238E27FC236}">
                <a16:creationId xmlns:a16="http://schemas.microsoft.com/office/drawing/2014/main" id="{FF9CA203-0C15-86E5-0B66-E9C889B3DF29}"/>
              </a:ext>
            </a:extLst>
          </p:cNvPr>
          <p:cNvSpPr>
            <a:spLocks noGrp="1"/>
          </p:cNvSpPr>
          <p:nvPr>
            <p:ph type="title"/>
          </p:nvPr>
        </p:nvSpPr>
        <p:spPr>
          <a:xfrm>
            <a:off x="538676" y="3180471"/>
            <a:ext cx="5036458" cy="1130135"/>
          </a:xfrm>
          <a:solidFill>
            <a:srgbClr val="F0B014"/>
          </a:solidFill>
        </p:spPr>
        <p:txBody>
          <a:bodyPr vert="horz" lIns="91440" tIns="45720" rIns="91440" bIns="45720" rtlCol="0" anchor="ctr">
            <a:normAutofit/>
          </a:bodyPr>
          <a:lstStyle/>
          <a:p>
            <a:r>
              <a:rPr lang="en-US" sz="4800">
                <a:ea typeface="+mj-lt"/>
                <a:cs typeface="+mj-lt"/>
              </a:rPr>
              <a:t>AI &amp; News Writing</a:t>
            </a:r>
            <a:endParaRPr lang="en-US"/>
          </a:p>
        </p:txBody>
      </p:sp>
      <p:sp>
        <p:nvSpPr>
          <p:cNvPr id="3" name="Text Placeholder 2">
            <a:extLst>
              <a:ext uri="{FF2B5EF4-FFF2-40B4-BE49-F238E27FC236}">
                <a16:creationId xmlns:a16="http://schemas.microsoft.com/office/drawing/2014/main" id="{19D2FB67-DF7F-C95B-671C-48FEC4EEFD79}"/>
              </a:ext>
            </a:extLst>
          </p:cNvPr>
          <p:cNvSpPr>
            <a:spLocks noGrp="1"/>
          </p:cNvSpPr>
          <p:nvPr>
            <p:ph type="body" idx="1"/>
          </p:nvPr>
        </p:nvSpPr>
        <p:spPr>
          <a:xfrm>
            <a:off x="538675" y="4582268"/>
            <a:ext cx="9735458" cy="1500187"/>
          </a:xfrm>
        </p:spPr>
        <p:txBody>
          <a:bodyPr vert="horz" lIns="91440" tIns="45720" rIns="91440" bIns="45720" rtlCol="0" anchor="t">
            <a:normAutofit/>
          </a:bodyPr>
          <a:lstStyle/>
          <a:p>
            <a:r>
              <a:rPr lang="en-US" sz="3600">
                <a:solidFill>
                  <a:schemeClr val="tx1"/>
                </a:solidFill>
                <a:ea typeface="+mn-lt"/>
                <a:cs typeface="+mn-lt"/>
              </a:rPr>
              <a:t>Jessica Brown, Senior Professional in Residence, Multimedia Journalism</a:t>
            </a:r>
            <a:endParaRPr lang="en-US">
              <a:solidFill>
                <a:schemeClr val="tx1"/>
              </a:solidFill>
            </a:endParaRPr>
          </a:p>
          <a:p>
            <a:endParaRPr lang="en-US" sz="3600">
              <a:solidFill>
                <a:schemeClr val="tx1"/>
              </a:solidFill>
              <a:ea typeface="+mn-lt"/>
              <a:cs typeface="+mn-lt"/>
            </a:endParaRPr>
          </a:p>
        </p:txBody>
      </p:sp>
    </p:spTree>
    <p:extLst>
      <p:ext uri="{BB962C8B-B14F-4D97-AF65-F5344CB8AC3E}">
        <p14:creationId xmlns:p14="http://schemas.microsoft.com/office/powerpoint/2010/main" val="25510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p:txBody>
          <a:bodyPr/>
          <a:lstStyle/>
          <a:p>
            <a:r>
              <a:rPr lang="en-US" b="1">
                <a:solidFill>
                  <a:srgbClr val="A30047"/>
                </a:solidFill>
              </a:rPr>
              <a:t>QUESTION:</a:t>
            </a:r>
          </a:p>
        </p:txBody>
      </p:sp>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38200" y="1825625"/>
            <a:ext cx="10515600" cy="1836738"/>
          </a:xfrm>
        </p:spPr>
        <p:txBody>
          <a:bodyPr vert="horz" lIns="91440" tIns="45720" rIns="91440" bIns="45720" rtlCol="0" anchor="t">
            <a:normAutofit/>
          </a:bodyPr>
          <a:lstStyle/>
          <a:p>
            <a:r>
              <a:rPr lang="en-US" sz="3200">
                <a:ea typeface="+mn-lt"/>
                <a:cs typeface="+mn-lt"/>
              </a:rPr>
              <a:t>How can journalism students use AI to write better stories?</a:t>
            </a:r>
          </a:p>
        </p:txBody>
      </p:sp>
      <p:sp>
        <p:nvSpPr>
          <p:cNvPr id="5" name="Content Placeholder 2">
            <a:extLst>
              <a:ext uri="{FF2B5EF4-FFF2-40B4-BE49-F238E27FC236}">
                <a16:creationId xmlns:a16="http://schemas.microsoft.com/office/drawing/2014/main" id="{CC13F1F7-4BDA-3FE1-4C05-9266EB1C2194}"/>
              </a:ext>
            </a:extLst>
          </p:cNvPr>
          <p:cNvSpPr txBox="1">
            <a:spLocks/>
          </p:cNvSpPr>
          <p:nvPr/>
        </p:nvSpPr>
        <p:spPr>
          <a:xfrm>
            <a:off x="933450" y="3835400"/>
            <a:ext cx="10515600" cy="977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3200">
                <a:ea typeface="+mn-lt"/>
                <a:cs typeface="+mn-lt"/>
              </a:rPr>
              <a:t>Before we answer this question....</a:t>
            </a:r>
            <a:endParaRPr lang="en-US"/>
          </a:p>
        </p:txBody>
      </p:sp>
    </p:spTree>
    <p:extLst>
      <p:ext uri="{BB962C8B-B14F-4D97-AF65-F5344CB8AC3E}">
        <p14:creationId xmlns:p14="http://schemas.microsoft.com/office/powerpoint/2010/main" val="20557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588" y="878837"/>
            <a:ext cx="8931897" cy="1900549"/>
          </a:xfrm>
          <a:solidFill>
            <a:srgbClr val="A30047"/>
          </a:solidFill>
        </p:spPr>
        <p:txBody>
          <a:bodyPr/>
          <a:lstStyle/>
          <a:p>
            <a:pPr algn="l"/>
            <a:r>
              <a:rPr lang="en-US">
                <a:solidFill>
                  <a:schemeClr val="bg1"/>
                </a:solidFill>
                <a:ea typeface="+mj-lt"/>
                <a:cs typeface="+mj-lt"/>
              </a:rPr>
              <a:t>Writing Intensive Instruction </a:t>
            </a:r>
            <a:br>
              <a:rPr lang="en-US">
                <a:solidFill>
                  <a:schemeClr val="bg1"/>
                </a:solidFill>
                <a:ea typeface="+mj-lt"/>
                <a:cs typeface="+mj-lt"/>
              </a:rPr>
            </a:br>
            <a:r>
              <a:rPr lang="en-US">
                <a:solidFill>
                  <a:schemeClr val="bg1"/>
                </a:solidFill>
                <a:ea typeface="+mj-lt"/>
                <a:cs typeface="+mj-lt"/>
              </a:rPr>
              <a:t>in the Age of Generative AI</a:t>
            </a:r>
          </a:p>
        </p:txBody>
      </p:sp>
      <p:sp>
        <p:nvSpPr>
          <p:cNvPr id="3" name="Subtitle 2"/>
          <p:cNvSpPr>
            <a:spLocks noGrp="1"/>
          </p:cNvSpPr>
          <p:nvPr>
            <p:ph type="subTitle" idx="1"/>
          </p:nvPr>
        </p:nvSpPr>
        <p:spPr>
          <a:xfrm>
            <a:off x="675588" y="4065522"/>
            <a:ext cx="5703215" cy="2386339"/>
          </a:xfrm>
        </p:spPr>
        <p:txBody>
          <a:bodyPr vert="horz" lIns="91440" tIns="45720" rIns="91440" bIns="45720" rtlCol="0" anchor="t">
            <a:normAutofit fontScale="92500"/>
          </a:bodyPr>
          <a:lstStyle/>
          <a:p>
            <a:pPr algn="l"/>
            <a:r>
              <a:rPr lang="en-US" sz="2000">
                <a:ea typeface="+mn-lt"/>
                <a:cs typeface="+mn-lt"/>
              </a:rPr>
              <a:t>Julie Fiorelli, English </a:t>
            </a:r>
            <a:endParaRPr lang="en-US" sz="2000"/>
          </a:p>
          <a:p>
            <a:pPr algn="l"/>
            <a:r>
              <a:rPr lang="en-US" sz="2000">
                <a:ea typeface="+mn-lt"/>
                <a:cs typeface="+mn-lt"/>
              </a:rPr>
              <a:t>Elissa Weeks Stogner, English</a:t>
            </a:r>
          </a:p>
          <a:p>
            <a:pPr algn="l"/>
            <a:r>
              <a:rPr lang="en-US" sz="2000">
                <a:ea typeface="+mn-lt"/>
                <a:cs typeface="+mn-lt"/>
              </a:rPr>
              <a:t>Elizabeth Webster, Criminal Justice and Criminology</a:t>
            </a:r>
          </a:p>
          <a:p>
            <a:pPr algn="l"/>
            <a:r>
              <a:rPr lang="en-US" sz="2000">
                <a:ea typeface="+mn-lt"/>
                <a:cs typeface="+mn-lt"/>
              </a:rPr>
              <a:t>Teresa Irene Gonzales, Sociology</a:t>
            </a:r>
          </a:p>
          <a:p>
            <a:pPr algn="l"/>
            <a:r>
              <a:rPr lang="en-US" sz="2000">
                <a:ea typeface="+mn-lt"/>
                <a:cs typeface="+mn-lt"/>
              </a:rPr>
              <a:t>Jessica Brown, Multimedia Journalism</a:t>
            </a:r>
          </a:p>
          <a:p>
            <a:pPr algn="l"/>
            <a:r>
              <a:rPr lang="en-US" sz="2000">
                <a:ea typeface="+mn-lt"/>
                <a:cs typeface="+mn-lt"/>
              </a:rPr>
              <a:t>Julie Chamberlin, English</a:t>
            </a:r>
            <a:endParaRPr lang="en-US" sz="2000"/>
          </a:p>
        </p:txBody>
      </p:sp>
      <p:pic>
        <p:nvPicPr>
          <p:cNvPr id="4" name="Picture 3" descr="Loyola University Chicago Logo">
            <a:extLst>
              <a:ext uri="{FF2B5EF4-FFF2-40B4-BE49-F238E27FC236}">
                <a16:creationId xmlns:a16="http://schemas.microsoft.com/office/drawing/2014/main" id="{C3E94CB8-DA9D-CCC2-2F3F-9591730ABA5A}"/>
              </a:ext>
            </a:extLst>
          </p:cNvPr>
          <p:cNvPicPr>
            <a:picLocks noChangeAspect="1"/>
          </p:cNvPicPr>
          <p:nvPr/>
        </p:nvPicPr>
        <p:blipFill>
          <a:blip r:embed="rId2"/>
          <a:stretch>
            <a:fillRect/>
          </a:stretch>
        </p:blipFill>
        <p:spPr>
          <a:xfrm>
            <a:off x="9488101" y="5835202"/>
            <a:ext cx="2383608" cy="781633"/>
          </a:xfrm>
          <a:prstGeom prst="rect">
            <a:avLst/>
          </a:prstGeom>
        </p:spPr>
      </p:pic>
      <p:sp>
        <p:nvSpPr>
          <p:cNvPr id="5" name="TextBox 4">
            <a:extLst>
              <a:ext uri="{FF2B5EF4-FFF2-40B4-BE49-F238E27FC236}">
                <a16:creationId xmlns:a16="http://schemas.microsoft.com/office/drawing/2014/main" id="{2A8C4956-39E9-CDDD-6DBC-1C55ECEF9C0F}"/>
              </a:ext>
            </a:extLst>
          </p:cNvPr>
          <p:cNvSpPr txBox="1"/>
          <p:nvPr/>
        </p:nvSpPr>
        <p:spPr>
          <a:xfrm>
            <a:off x="675588" y="3000865"/>
            <a:ext cx="82327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F0B014"/>
                </a:solidFill>
              </a:rPr>
              <a:t>A Roundtable Discussion &amp; Workshop</a:t>
            </a:r>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38200" y="807593"/>
            <a:ext cx="10515600" cy="4458018"/>
          </a:xfrm>
        </p:spPr>
        <p:txBody>
          <a:bodyPr vert="horz" lIns="91440" tIns="45720" rIns="91440" bIns="45720" rtlCol="0" anchor="t">
            <a:normAutofit/>
          </a:bodyPr>
          <a:lstStyle/>
          <a:p>
            <a:r>
              <a:rPr lang="en-US" sz="3200">
                <a:ea typeface="+mn-lt"/>
                <a:cs typeface="+mn-lt"/>
              </a:rPr>
              <a:t>Let's explain how news writing is different from other forms of writing and why this matters:</a:t>
            </a:r>
          </a:p>
          <a:p>
            <a:endParaRPr lang="en-US" sz="3200">
              <a:ea typeface="+mn-lt"/>
              <a:cs typeface="+mn-lt"/>
            </a:endParaRPr>
          </a:p>
          <a:p>
            <a:endParaRPr lang="en-US" sz="3200">
              <a:ea typeface="+mn-lt"/>
              <a:cs typeface="+mn-lt"/>
            </a:endParaRPr>
          </a:p>
          <a:p>
            <a:pPr lvl="1"/>
            <a:r>
              <a:rPr lang="en-US" sz="2000">
                <a:ea typeface="+mn-lt"/>
                <a:cs typeface="+mn-lt"/>
              </a:rPr>
              <a:t>Structure</a:t>
            </a:r>
          </a:p>
          <a:p>
            <a:pPr lvl="1"/>
            <a:r>
              <a:rPr lang="en-US" sz="2000">
                <a:ea typeface="+mn-lt"/>
                <a:cs typeface="+mn-lt"/>
              </a:rPr>
              <a:t>AP Style</a:t>
            </a:r>
            <a:endParaRPr lang="en-US">
              <a:ea typeface="+mn-lt"/>
              <a:cs typeface="+mn-lt"/>
            </a:endParaRPr>
          </a:p>
          <a:p>
            <a:pPr lvl="1"/>
            <a:r>
              <a:rPr lang="en-US" sz="2000">
                <a:ea typeface="+mn-lt"/>
                <a:cs typeface="+mn-lt"/>
              </a:rPr>
              <a:t>Cadence</a:t>
            </a:r>
            <a:endParaRPr lang="en-US">
              <a:ea typeface="+mn-lt"/>
              <a:cs typeface="+mn-lt"/>
            </a:endParaRPr>
          </a:p>
          <a:p>
            <a:pPr lvl="1"/>
            <a:r>
              <a:rPr lang="en-US" sz="2000">
                <a:ea typeface="+mn-lt"/>
                <a:cs typeface="+mn-lt"/>
              </a:rPr>
              <a:t>Sourcing</a:t>
            </a:r>
            <a:endParaRPr lang="en-US"/>
          </a:p>
          <a:p>
            <a:pPr lvl="1"/>
            <a:endParaRPr lang="en-US" sz="2000"/>
          </a:p>
          <a:p>
            <a:pPr lvl="1"/>
            <a:r>
              <a:rPr lang="en-US" sz="2000"/>
              <a:t>Differences are harder to replicate</a:t>
            </a:r>
          </a:p>
          <a:p>
            <a:endParaRPr lang="en-US" sz="3200"/>
          </a:p>
        </p:txBody>
      </p:sp>
      <p:sp>
        <p:nvSpPr>
          <p:cNvPr id="4" name="Content Placeholder 2">
            <a:extLst>
              <a:ext uri="{FF2B5EF4-FFF2-40B4-BE49-F238E27FC236}">
                <a16:creationId xmlns:a16="http://schemas.microsoft.com/office/drawing/2014/main" id="{B1B11E9D-DDCC-3AF0-AEC7-EBC9A98B534C}"/>
              </a:ext>
            </a:extLst>
          </p:cNvPr>
          <p:cNvSpPr txBox="1">
            <a:spLocks/>
          </p:cNvSpPr>
          <p:nvPr/>
        </p:nvSpPr>
        <p:spPr>
          <a:xfrm>
            <a:off x="835914" y="5597144"/>
            <a:ext cx="10515600" cy="4834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400" b="1">
                <a:solidFill>
                  <a:srgbClr val="A30047"/>
                </a:solidFill>
                <a:ea typeface="+mn-lt"/>
                <a:cs typeface="+mn-lt"/>
              </a:rPr>
              <a:t>So, let's move on to our main points &gt;</a:t>
            </a:r>
            <a:endParaRPr lang="en-US" sz="2400" b="1">
              <a:solidFill>
                <a:srgbClr val="A30047"/>
              </a:solidFill>
            </a:endParaRPr>
          </a:p>
        </p:txBody>
      </p:sp>
    </p:spTree>
    <p:extLst>
      <p:ext uri="{BB962C8B-B14F-4D97-AF65-F5344CB8AC3E}">
        <p14:creationId xmlns:p14="http://schemas.microsoft.com/office/powerpoint/2010/main" val="89883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p:txBody>
          <a:bodyPr/>
          <a:lstStyle/>
          <a:p>
            <a:r>
              <a:rPr lang="en-US" b="1">
                <a:solidFill>
                  <a:srgbClr val="A30047"/>
                </a:solidFill>
              </a:rPr>
              <a:t>ONE:</a:t>
            </a:r>
            <a:endParaRPr lang="en-US">
              <a:solidFill>
                <a:srgbClr val="A30047"/>
              </a:solidFill>
            </a:endParaRPr>
          </a:p>
        </p:txBody>
      </p:sp>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38200" y="1825625"/>
            <a:ext cx="10515600" cy="1836738"/>
          </a:xfrm>
        </p:spPr>
        <p:txBody>
          <a:bodyPr vert="horz" lIns="91440" tIns="45720" rIns="91440" bIns="45720" rtlCol="0" anchor="t">
            <a:normAutofit/>
          </a:bodyPr>
          <a:lstStyle/>
          <a:p>
            <a:pPr marL="0" indent="0">
              <a:buNone/>
            </a:pPr>
            <a:r>
              <a:rPr lang="en-US" sz="3200">
                <a:ea typeface="+mn-lt"/>
                <a:cs typeface="+mn-lt"/>
              </a:rPr>
              <a:t>Students are already using AI and have been for decades: </a:t>
            </a:r>
            <a:endParaRPr lang="en-US"/>
          </a:p>
          <a:p>
            <a:r>
              <a:rPr lang="en-US" sz="3200">
                <a:ea typeface="+mn-lt"/>
                <a:cs typeface="+mn-lt"/>
              </a:rPr>
              <a:t>Spell check &amp; grammar check</a:t>
            </a:r>
          </a:p>
          <a:p>
            <a:r>
              <a:rPr lang="en-US" sz="3200">
                <a:ea typeface="+mn-lt"/>
                <a:cs typeface="+mn-lt"/>
              </a:rPr>
              <a:t>Grammarly, etc.</a:t>
            </a:r>
            <a:endParaRPr lang="en-US" sz="3200"/>
          </a:p>
          <a:p>
            <a:endParaRPr lang="en-US" sz="3200"/>
          </a:p>
        </p:txBody>
      </p:sp>
      <p:sp>
        <p:nvSpPr>
          <p:cNvPr id="6" name="Content Placeholder 2">
            <a:extLst>
              <a:ext uri="{FF2B5EF4-FFF2-40B4-BE49-F238E27FC236}">
                <a16:creationId xmlns:a16="http://schemas.microsoft.com/office/drawing/2014/main" id="{F455411B-F0D2-5A7D-88F3-F0B9036754F4}"/>
              </a:ext>
            </a:extLst>
          </p:cNvPr>
          <p:cNvSpPr txBox="1">
            <a:spLocks/>
          </p:cNvSpPr>
          <p:nvPr/>
        </p:nvSpPr>
        <p:spPr>
          <a:xfrm>
            <a:off x="933450" y="4694936"/>
            <a:ext cx="10515600" cy="977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3200">
                <a:ea typeface="+mn-lt"/>
                <a:cs typeface="+mn-lt"/>
              </a:rPr>
              <a:t>But Generative AI is different and more powerful</a:t>
            </a:r>
            <a:endParaRPr lang="en-US"/>
          </a:p>
        </p:txBody>
      </p:sp>
    </p:spTree>
    <p:extLst>
      <p:ext uri="{BB962C8B-B14F-4D97-AF65-F5344CB8AC3E}">
        <p14:creationId xmlns:p14="http://schemas.microsoft.com/office/powerpoint/2010/main" val="156317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p:txBody>
          <a:bodyPr/>
          <a:lstStyle/>
          <a:p>
            <a:r>
              <a:rPr lang="en-US" b="1">
                <a:solidFill>
                  <a:srgbClr val="A30047"/>
                </a:solidFill>
              </a:rPr>
              <a:t>TWO:</a:t>
            </a:r>
            <a:endParaRPr lang="en-US">
              <a:solidFill>
                <a:srgbClr val="A30047"/>
              </a:solidFill>
            </a:endParaRPr>
          </a:p>
        </p:txBody>
      </p:sp>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38200" y="1825625"/>
            <a:ext cx="10515600" cy="3482658"/>
          </a:xfrm>
        </p:spPr>
        <p:txBody>
          <a:bodyPr vert="horz" lIns="91440" tIns="45720" rIns="91440" bIns="45720" rtlCol="0" anchor="t">
            <a:normAutofit/>
          </a:bodyPr>
          <a:lstStyle/>
          <a:p>
            <a:pPr marL="0" indent="0">
              <a:buNone/>
            </a:pPr>
            <a:r>
              <a:rPr lang="en-US" sz="3200">
                <a:ea typeface="+mn-lt"/>
                <a:cs typeface="+mn-lt"/>
              </a:rPr>
              <a:t>Today’s students risk using AI to generate entire news stories, but what are the obvious pitfalls? </a:t>
            </a:r>
          </a:p>
          <a:p>
            <a:r>
              <a:rPr lang="en-US" sz="3200">
                <a:ea typeface="+mn-lt"/>
                <a:cs typeface="+mn-lt"/>
              </a:rPr>
              <a:t>Fact errors</a:t>
            </a:r>
          </a:p>
          <a:p>
            <a:r>
              <a:rPr lang="en-US" sz="3200">
                <a:ea typeface="+mn-lt"/>
                <a:cs typeface="+mn-lt"/>
              </a:rPr>
              <a:t>Editorialization</a:t>
            </a:r>
          </a:p>
          <a:p>
            <a:r>
              <a:rPr lang="en-US" sz="3200">
                <a:ea typeface="+mn-lt"/>
                <a:cs typeface="+mn-lt"/>
              </a:rPr>
              <a:t>Hyperbole</a:t>
            </a:r>
          </a:p>
          <a:p>
            <a:r>
              <a:rPr lang="en-US" sz="3200">
                <a:ea typeface="+mn-lt"/>
                <a:cs typeface="+mn-lt"/>
              </a:rPr>
              <a:t>AP style errors</a:t>
            </a:r>
            <a:endParaRPr lang="en-US" sz="3200"/>
          </a:p>
        </p:txBody>
      </p:sp>
      <p:sp>
        <p:nvSpPr>
          <p:cNvPr id="6" name="Content Placeholder 2">
            <a:extLst>
              <a:ext uri="{FF2B5EF4-FFF2-40B4-BE49-F238E27FC236}">
                <a16:creationId xmlns:a16="http://schemas.microsoft.com/office/drawing/2014/main" id="{F455411B-F0D2-5A7D-88F3-F0B9036754F4}"/>
              </a:ext>
            </a:extLst>
          </p:cNvPr>
          <p:cNvSpPr txBox="1">
            <a:spLocks/>
          </p:cNvSpPr>
          <p:nvPr/>
        </p:nvSpPr>
        <p:spPr>
          <a:xfrm>
            <a:off x="933450" y="5511800"/>
            <a:ext cx="10515600" cy="977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3200" b="1">
                <a:solidFill>
                  <a:srgbClr val="A30047"/>
                </a:solidFill>
                <a:ea typeface="+mn-lt"/>
                <a:cs typeface="+mn-lt"/>
              </a:rPr>
              <a:t>Let's take a look &gt;</a:t>
            </a:r>
            <a:endParaRPr lang="en-US">
              <a:solidFill>
                <a:srgbClr val="A30047"/>
              </a:solidFill>
            </a:endParaRPr>
          </a:p>
        </p:txBody>
      </p:sp>
    </p:spTree>
    <p:extLst>
      <p:ext uri="{BB962C8B-B14F-4D97-AF65-F5344CB8AC3E}">
        <p14:creationId xmlns:p14="http://schemas.microsoft.com/office/powerpoint/2010/main" val="9267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C55941DB-E31C-C210-3B24-70A18E6600CA}"/>
              </a:ext>
            </a:extLst>
          </p:cNvPr>
          <p:cNvPicPr>
            <a:picLocks noGrp="1" noChangeAspect="1"/>
          </p:cNvPicPr>
          <p:nvPr>
            <p:ph idx="1"/>
          </p:nvPr>
        </p:nvPicPr>
        <p:blipFill>
          <a:blip r:embed="rId2"/>
          <a:stretch>
            <a:fillRect/>
          </a:stretch>
        </p:blipFill>
        <p:spPr>
          <a:xfrm>
            <a:off x="2195704" y="103267"/>
            <a:ext cx="9181314" cy="6599816"/>
          </a:xfrm>
          <a:prstGeom prst="rect">
            <a:avLst/>
          </a:prstGeom>
        </p:spPr>
      </p:pic>
      <p:sp>
        <p:nvSpPr>
          <p:cNvPr id="5" name="TextBox 4">
            <a:extLst>
              <a:ext uri="{FF2B5EF4-FFF2-40B4-BE49-F238E27FC236}">
                <a16:creationId xmlns:a16="http://schemas.microsoft.com/office/drawing/2014/main" id="{9BF17142-A974-8B6E-ABC8-7D66F5D13C30}"/>
              </a:ext>
            </a:extLst>
          </p:cNvPr>
          <p:cNvSpPr txBox="1"/>
          <p:nvPr/>
        </p:nvSpPr>
        <p:spPr>
          <a:xfrm>
            <a:off x="876693" y="2533476"/>
            <a:ext cx="3455821" cy="34478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800">
                <a:solidFill>
                  <a:srgbClr val="A30047"/>
                </a:solidFill>
              </a:rPr>
              <a:t>Fact errors</a:t>
            </a:r>
          </a:p>
          <a:p>
            <a:pPr marL="342900" indent="-228600">
              <a:lnSpc>
                <a:spcPct val="90000"/>
              </a:lnSpc>
              <a:spcAft>
                <a:spcPts val="600"/>
              </a:spcAft>
              <a:buFont typeface="Arial" panose="020B0604020202020204" pitchFamily="34" charset="0"/>
              <a:buChar char="•"/>
            </a:pPr>
            <a:r>
              <a:rPr lang="en-US" sz="2800">
                <a:solidFill>
                  <a:srgbClr val="A30047"/>
                </a:solidFill>
              </a:rPr>
              <a:t>Editorialization</a:t>
            </a:r>
          </a:p>
          <a:p>
            <a:pPr marL="342900" indent="-228600">
              <a:lnSpc>
                <a:spcPct val="90000"/>
              </a:lnSpc>
              <a:spcAft>
                <a:spcPts val="600"/>
              </a:spcAft>
              <a:buFont typeface="Arial" panose="020B0604020202020204" pitchFamily="34" charset="0"/>
              <a:buChar char="•"/>
            </a:pPr>
            <a:r>
              <a:rPr lang="en-US" sz="2800">
                <a:solidFill>
                  <a:srgbClr val="A30047"/>
                </a:solidFill>
              </a:rPr>
              <a:t>Hyperbole</a:t>
            </a:r>
          </a:p>
          <a:p>
            <a:pPr marL="342900" indent="-228600">
              <a:lnSpc>
                <a:spcPct val="90000"/>
              </a:lnSpc>
              <a:spcAft>
                <a:spcPts val="600"/>
              </a:spcAft>
              <a:buFont typeface="Arial" panose="020B0604020202020204" pitchFamily="34" charset="0"/>
              <a:buChar char="•"/>
            </a:pPr>
            <a:r>
              <a:rPr lang="en-US" sz="2800">
                <a:solidFill>
                  <a:srgbClr val="A30047"/>
                </a:solidFill>
              </a:rPr>
              <a:t>AP style errors</a:t>
            </a:r>
          </a:p>
        </p:txBody>
      </p:sp>
      <p:grpSp>
        <p:nvGrpSpPr>
          <p:cNvPr id="10"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978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p:txBody>
          <a:bodyPr/>
          <a:lstStyle/>
          <a:p>
            <a:r>
              <a:rPr lang="en-US" b="1">
                <a:solidFill>
                  <a:srgbClr val="A30047"/>
                </a:solidFill>
              </a:rPr>
              <a:t>THREE: WHAT DOES THIS MEAN?</a:t>
            </a:r>
            <a:endParaRPr lang="en-US">
              <a:solidFill>
                <a:srgbClr val="A30047"/>
              </a:solidFill>
            </a:endParaRPr>
          </a:p>
        </p:txBody>
      </p:sp>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38200" y="1825625"/>
            <a:ext cx="10515600" cy="3482658"/>
          </a:xfrm>
        </p:spPr>
        <p:txBody>
          <a:bodyPr vert="horz" lIns="91440" tIns="45720" rIns="91440" bIns="45720" rtlCol="0" anchor="t">
            <a:normAutofit/>
          </a:bodyPr>
          <a:lstStyle/>
          <a:p>
            <a:pPr marL="457200" indent="-457200"/>
            <a:r>
              <a:rPr lang="en-US" sz="3200">
                <a:ea typeface="+mn-lt"/>
                <a:cs typeface="+mn-lt"/>
              </a:rPr>
              <a:t>AI is poor at meeting the basic tenets of news writing, thus can be more easily spotted than other genres like essay, academic, persuasive, or business writing. </a:t>
            </a:r>
            <a:endParaRPr lang="en-US"/>
          </a:p>
          <a:p>
            <a:pPr marL="457200" indent="-457200"/>
            <a:r>
              <a:rPr lang="en-US" sz="3200"/>
              <a:t>It wastes time: Fact checking, AP Style; General Sentence Construction (</a:t>
            </a:r>
            <a:r>
              <a:rPr lang="en-US" sz="3200" i="1"/>
              <a:t>remember news writing is different</a:t>
            </a:r>
            <a:r>
              <a:rPr lang="en-US" sz="3200"/>
              <a:t>)</a:t>
            </a:r>
          </a:p>
          <a:p>
            <a:pPr marL="0" indent="0">
              <a:buNone/>
            </a:pPr>
            <a:endParaRPr lang="en-US" sz="3200"/>
          </a:p>
        </p:txBody>
      </p:sp>
      <p:sp>
        <p:nvSpPr>
          <p:cNvPr id="6" name="Content Placeholder 2">
            <a:extLst>
              <a:ext uri="{FF2B5EF4-FFF2-40B4-BE49-F238E27FC236}">
                <a16:creationId xmlns:a16="http://schemas.microsoft.com/office/drawing/2014/main" id="{F455411B-F0D2-5A7D-88F3-F0B9036754F4}"/>
              </a:ext>
            </a:extLst>
          </p:cNvPr>
          <p:cNvSpPr txBox="1">
            <a:spLocks/>
          </p:cNvSpPr>
          <p:nvPr/>
        </p:nvSpPr>
        <p:spPr>
          <a:xfrm>
            <a:off x="732282" y="5511800"/>
            <a:ext cx="10716768" cy="977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3200" b="1">
                <a:solidFill>
                  <a:srgbClr val="A30047"/>
                </a:solidFill>
                <a:ea typeface="+mn-lt"/>
                <a:cs typeface="+mn-lt"/>
              </a:rPr>
              <a:t>It does do a decent job of writing broadcast </a:t>
            </a:r>
            <a:r>
              <a:rPr lang="en-US" sz="3200" b="1" err="1">
                <a:solidFill>
                  <a:srgbClr val="A30047"/>
                </a:solidFill>
                <a:ea typeface="+mn-lt"/>
                <a:cs typeface="+mn-lt"/>
              </a:rPr>
              <a:t>ledes</a:t>
            </a:r>
            <a:r>
              <a:rPr lang="en-US" sz="3200" b="1">
                <a:solidFill>
                  <a:srgbClr val="A30047"/>
                </a:solidFill>
                <a:ea typeface="+mn-lt"/>
                <a:cs typeface="+mn-lt"/>
              </a:rPr>
              <a:t>, why? </a:t>
            </a:r>
            <a:endParaRPr lang="en-US">
              <a:solidFill>
                <a:srgbClr val="A30047"/>
              </a:solidFill>
            </a:endParaRPr>
          </a:p>
        </p:txBody>
      </p:sp>
    </p:spTree>
    <p:extLst>
      <p:ext uri="{BB962C8B-B14F-4D97-AF65-F5344CB8AC3E}">
        <p14:creationId xmlns:p14="http://schemas.microsoft.com/office/powerpoint/2010/main" val="195518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p:txBody>
          <a:bodyPr/>
          <a:lstStyle/>
          <a:p>
            <a:r>
              <a:rPr lang="en-US" b="1">
                <a:solidFill>
                  <a:srgbClr val="A30047"/>
                </a:solidFill>
              </a:rPr>
              <a:t>THREE: continued...</a:t>
            </a:r>
            <a:endParaRPr lang="en-US">
              <a:solidFill>
                <a:srgbClr val="A30047"/>
              </a:solidFill>
            </a:endParaRPr>
          </a:p>
        </p:txBody>
      </p:sp>
      <p:pic>
        <p:nvPicPr>
          <p:cNvPr id="4" name="Picture 3" descr="A white background with black text&#10;&#10;Description automatically generated">
            <a:extLst>
              <a:ext uri="{FF2B5EF4-FFF2-40B4-BE49-F238E27FC236}">
                <a16:creationId xmlns:a16="http://schemas.microsoft.com/office/drawing/2014/main" id="{83B4C540-BC53-E884-C272-972222909109}"/>
              </a:ext>
            </a:extLst>
          </p:cNvPr>
          <p:cNvPicPr>
            <a:picLocks noChangeAspect="1"/>
          </p:cNvPicPr>
          <p:nvPr/>
        </p:nvPicPr>
        <p:blipFill>
          <a:blip r:embed="rId2"/>
          <a:stretch>
            <a:fillRect/>
          </a:stretch>
        </p:blipFill>
        <p:spPr>
          <a:xfrm>
            <a:off x="267714" y="1715293"/>
            <a:ext cx="11655552" cy="3331859"/>
          </a:xfrm>
          <a:prstGeom prst="rect">
            <a:avLst/>
          </a:prstGeom>
        </p:spPr>
      </p:pic>
      <p:sp>
        <p:nvSpPr>
          <p:cNvPr id="9" name="Content Placeholder 2">
            <a:extLst>
              <a:ext uri="{FF2B5EF4-FFF2-40B4-BE49-F238E27FC236}">
                <a16:creationId xmlns:a16="http://schemas.microsoft.com/office/drawing/2014/main" id="{51F13255-B9C3-61E9-1112-1560650454C1}"/>
              </a:ext>
            </a:extLst>
          </p:cNvPr>
          <p:cNvSpPr txBox="1">
            <a:spLocks/>
          </p:cNvSpPr>
          <p:nvPr/>
        </p:nvSpPr>
        <p:spPr>
          <a:xfrm>
            <a:off x="732282" y="5511800"/>
            <a:ext cx="10716768" cy="9772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3200" b="1">
                <a:ea typeface="+mn-lt"/>
                <a:cs typeface="+mn-lt"/>
              </a:rPr>
              <a:t>It does do a decent job of writing broadcast </a:t>
            </a:r>
            <a:r>
              <a:rPr lang="en-US" sz="3200" b="1" err="1">
                <a:ea typeface="+mn-lt"/>
                <a:cs typeface="+mn-lt"/>
              </a:rPr>
              <a:t>ledes</a:t>
            </a:r>
            <a:r>
              <a:rPr lang="en-US" sz="3200" b="1">
                <a:ea typeface="+mn-lt"/>
                <a:cs typeface="+mn-lt"/>
              </a:rPr>
              <a:t>, why? </a:t>
            </a:r>
            <a:endParaRPr lang="en-US"/>
          </a:p>
        </p:txBody>
      </p:sp>
    </p:spTree>
    <p:extLst>
      <p:ext uri="{BB962C8B-B14F-4D97-AF65-F5344CB8AC3E}">
        <p14:creationId xmlns:p14="http://schemas.microsoft.com/office/powerpoint/2010/main" val="275300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AE0A-75D6-724A-1001-E5992E91A61A}"/>
              </a:ext>
            </a:extLst>
          </p:cNvPr>
          <p:cNvSpPr>
            <a:spLocks noGrp="1"/>
          </p:cNvSpPr>
          <p:nvPr>
            <p:ph type="title"/>
          </p:nvPr>
        </p:nvSpPr>
        <p:spPr/>
        <p:txBody>
          <a:bodyPr/>
          <a:lstStyle/>
          <a:p>
            <a:r>
              <a:rPr lang="en-US"/>
              <a:t>This is a broadcast </a:t>
            </a:r>
            <a:r>
              <a:rPr lang="en-US" err="1"/>
              <a:t>lede</a:t>
            </a:r>
            <a:r>
              <a:rPr lang="en-US"/>
              <a:t>. It's harder to spot</a:t>
            </a:r>
          </a:p>
        </p:txBody>
      </p:sp>
      <p:pic>
        <p:nvPicPr>
          <p:cNvPr id="5" name="Content Placeholder 4" descr="A white background with black text&#10;&#10;Description automatically generated">
            <a:extLst>
              <a:ext uri="{FF2B5EF4-FFF2-40B4-BE49-F238E27FC236}">
                <a16:creationId xmlns:a16="http://schemas.microsoft.com/office/drawing/2014/main" id="{F0585F91-8F0C-AC0A-13B1-005D8073A986}"/>
              </a:ext>
            </a:extLst>
          </p:cNvPr>
          <p:cNvPicPr>
            <a:picLocks noGrp="1" noChangeAspect="1"/>
          </p:cNvPicPr>
          <p:nvPr>
            <p:ph idx="1"/>
          </p:nvPr>
        </p:nvPicPr>
        <p:blipFill>
          <a:blip r:embed="rId2"/>
          <a:stretch>
            <a:fillRect/>
          </a:stretch>
        </p:blipFill>
        <p:spPr>
          <a:xfrm>
            <a:off x="243840" y="1443887"/>
            <a:ext cx="11704320" cy="3426222"/>
          </a:xfrm>
        </p:spPr>
      </p:pic>
    </p:spTree>
    <p:extLst>
      <p:ext uri="{BB962C8B-B14F-4D97-AF65-F5344CB8AC3E}">
        <p14:creationId xmlns:p14="http://schemas.microsoft.com/office/powerpoint/2010/main" val="119538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per with text on it&#10;&#10;Description automatically generated">
            <a:extLst>
              <a:ext uri="{FF2B5EF4-FFF2-40B4-BE49-F238E27FC236}">
                <a16:creationId xmlns:a16="http://schemas.microsoft.com/office/drawing/2014/main" id="{E4896CA7-80F4-1536-DA84-66F86CC5856A}"/>
              </a:ext>
            </a:extLst>
          </p:cNvPr>
          <p:cNvPicPr>
            <a:picLocks noChangeAspect="1"/>
          </p:cNvPicPr>
          <p:nvPr/>
        </p:nvPicPr>
        <p:blipFill>
          <a:blip r:embed="rId2"/>
          <a:stretch>
            <a:fillRect/>
          </a:stretch>
        </p:blipFill>
        <p:spPr>
          <a:xfrm>
            <a:off x="2634616" y="242856"/>
            <a:ext cx="8742402" cy="6497421"/>
          </a:xfrm>
          <a:prstGeom prst="rect">
            <a:avLst/>
          </a:prstGeom>
        </p:spPr>
      </p:pic>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a:xfrm>
            <a:off x="876693" y="741391"/>
            <a:ext cx="3455821" cy="1616203"/>
          </a:xfrm>
        </p:spPr>
        <p:txBody>
          <a:bodyPr anchor="b">
            <a:normAutofit/>
          </a:bodyPr>
          <a:lstStyle/>
          <a:p>
            <a:r>
              <a:rPr lang="en-US" sz="3200" b="1">
                <a:solidFill>
                  <a:srgbClr val="A30047"/>
                </a:solidFill>
              </a:rPr>
              <a:t>FOUR: USING AI ETHICALLY</a:t>
            </a:r>
            <a:endParaRPr lang="en-US" sz="3200">
              <a:solidFill>
                <a:srgbClr val="A30047"/>
              </a:solidFill>
            </a:endParaRPr>
          </a:p>
        </p:txBody>
      </p:sp>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76693" y="2533476"/>
            <a:ext cx="3455821" cy="3447832"/>
          </a:xfrm>
        </p:spPr>
        <p:txBody>
          <a:bodyPr vert="horz" lIns="91440" tIns="45720" rIns="91440" bIns="45720" rtlCol="0" anchor="t">
            <a:normAutofit/>
          </a:bodyPr>
          <a:lstStyle/>
          <a:p>
            <a:pPr marL="457200" indent="-457200"/>
            <a:r>
              <a:rPr lang="en-US" sz="2000">
                <a:ea typeface="+mn-lt"/>
                <a:cs typeface="+mn-lt"/>
              </a:rPr>
              <a:t>Idea Generation​</a:t>
            </a:r>
            <a:endParaRPr lang="en-US" sz="2000"/>
          </a:p>
          <a:p>
            <a:pPr marL="0" indent="0">
              <a:buNone/>
            </a:pPr>
            <a:r>
              <a:rPr lang="en-US" sz="2000"/>
              <a:t>PROMPT - "Give me news story ideas on gun violence in Chicago"</a:t>
            </a:r>
          </a:p>
          <a:p>
            <a:pPr marL="457200" indent="-457200"/>
            <a:r>
              <a:rPr lang="en-US" sz="2000">
                <a:ea typeface="+mn-lt"/>
                <a:cs typeface="+mn-lt"/>
              </a:rPr>
              <a:t>Use as a teaching tool for bad v. good writing – just like a textbook</a:t>
            </a:r>
            <a:endParaRPr lang="en-US" sz="2000"/>
          </a:p>
          <a:p>
            <a:pPr marL="0" indent="0">
              <a:buNone/>
            </a:pPr>
            <a:endParaRPr lang="en-US" sz="2000"/>
          </a:p>
        </p:txBody>
      </p:sp>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804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p:txBody>
          <a:bodyPr/>
          <a:lstStyle/>
          <a:p>
            <a:r>
              <a:rPr lang="en-US" b="1">
                <a:solidFill>
                  <a:srgbClr val="A30047"/>
                </a:solidFill>
              </a:rPr>
              <a:t>FIVE: INOCULATION STRATEGIES</a:t>
            </a:r>
            <a:endParaRPr lang="en-US">
              <a:solidFill>
                <a:srgbClr val="A30047"/>
              </a:solidFill>
            </a:endParaRPr>
          </a:p>
        </p:txBody>
      </p:sp>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38200" y="1557401"/>
            <a:ext cx="10515600" cy="3482658"/>
          </a:xfrm>
        </p:spPr>
        <p:txBody>
          <a:bodyPr vert="horz" lIns="91440" tIns="45720" rIns="91440" bIns="45720" rtlCol="0" anchor="t">
            <a:normAutofit/>
          </a:bodyPr>
          <a:lstStyle/>
          <a:p>
            <a:endParaRPr lang="en-US" sz="3200">
              <a:ea typeface="+mn-lt"/>
              <a:cs typeface="+mn-lt"/>
            </a:endParaRPr>
          </a:p>
          <a:p>
            <a:pPr lvl="1"/>
            <a:r>
              <a:rPr lang="en-US" sz="3200">
                <a:latin typeface="Arial"/>
                <a:ea typeface="+mn-lt"/>
                <a:cs typeface="Arial"/>
              </a:rPr>
              <a:t>For introductory courses use textbook or “fake” details to practice writing &gt;</a:t>
            </a:r>
            <a:endParaRPr lang="en-US" sz="3200">
              <a:latin typeface="Arial"/>
              <a:cs typeface="Arial"/>
            </a:endParaRPr>
          </a:p>
          <a:p>
            <a:pPr lvl="2"/>
            <a:r>
              <a:rPr lang="en-US" sz="3200">
                <a:latin typeface="Arial"/>
                <a:cs typeface="Arial"/>
              </a:rPr>
              <a:t>Build muscle memory &amp; confidence</a:t>
            </a:r>
          </a:p>
          <a:p>
            <a:pPr lvl="1"/>
            <a:r>
              <a:rPr lang="en-US" sz="3200">
                <a:latin typeface="Arial"/>
                <a:cs typeface="Arial"/>
              </a:rPr>
              <a:t>Verification of identity of sources (human &amp; digital)</a:t>
            </a:r>
          </a:p>
          <a:p>
            <a:pPr lvl="2"/>
            <a:r>
              <a:rPr lang="en-US" sz="3200">
                <a:latin typeface="Arial"/>
                <a:cs typeface="Arial"/>
              </a:rPr>
              <a:t>Ethical muscle memory</a:t>
            </a:r>
          </a:p>
          <a:p>
            <a:pPr lvl="2"/>
            <a:r>
              <a:rPr lang="en-US" sz="3200">
                <a:latin typeface="Arial"/>
                <a:cs typeface="Arial"/>
              </a:rPr>
              <a:t>Real-world expectations</a:t>
            </a:r>
            <a:endParaRPr lang="en-US"/>
          </a:p>
          <a:p>
            <a:pPr marL="457200" indent="-457200"/>
            <a:endParaRPr lang="en-US" sz="3200"/>
          </a:p>
        </p:txBody>
      </p:sp>
    </p:spTree>
    <p:extLst>
      <p:ext uri="{BB962C8B-B14F-4D97-AF65-F5344CB8AC3E}">
        <p14:creationId xmlns:p14="http://schemas.microsoft.com/office/powerpoint/2010/main" val="4084065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EC00-7423-2A28-4937-A965DD355D03}"/>
              </a:ext>
            </a:extLst>
          </p:cNvPr>
          <p:cNvSpPr>
            <a:spLocks noGrp="1"/>
          </p:cNvSpPr>
          <p:nvPr>
            <p:ph type="title"/>
          </p:nvPr>
        </p:nvSpPr>
        <p:spPr/>
        <p:txBody>
          <a:bodyPr/>
          <a:lstStyle/>
          <a:p>
            <a:r>
              <a:rPr lang="en-US" b="1">
                <a:solidFill>
                  <a:srgbClr val="A30047"/>
                </a:solidFill>
              </a:rPr>
              <a:t>FIVE: INOCULATION STRATEGIES</a:t>
            </a:r>
            <a:endParaRPr lang="en-US">
              <a:solidFill>
                <a:srgbClr val="A30047"/>
              </a:solidFill>
            </a:endParaRPr>
          </a:p>
        </p:txBody>
      </p:sp>
      <p:sp>
        <p:nvSpPr>
          <p:cNvPr id="3" name="Content Placeholder 2">
            <a:extLst>
              <a:ext uri="{FF2B5EF4-FFF2-40B4-BE49-F238E27FC236}">
                <a16:creationId xmlns:a16="http://schemas.microsoft.com/office/drawing/2014/main" id="{73820A99-1864-79AE-940D-CE44F635638F}"/>
              </a:ext>
            </a:extLst>
          </p:cNvPr>
          <p:cNvSpPr>
            <a:spLocks noGrp="1"/>
          </p:cNvSpPr>
          <p:nvPr>
            <p:ph idx="1"/>
          </p:nvPr>
        </p:nvSpPr>
        <p:spPr>
          <a:xfrm>
            <a:off x="838200" y="1557401"/>
            <a:ext cx="10515600" cy="4354386"/>
          </a:xfrm>
        </p:spPr>
        <p:txBody>
          <a:bodyPr vert="horz" lIns="91440" tIns="45720" rIns="91440" bIns="45720" rtlCol="0" anchor="t">
            <a:normAutofit/>
          </a:bodyPr>
          <a:lstStyle/>
          <a:p>
            <a:endParaRPr lang="en-US" sz="3200">
              <a:ea typeface="+mn-lt"/>
              <a:cs typeface="+mn-lt"/>
            </a:endParaRPr>
          </a:p>
          <a:p>
            <a:pPr lvl="1"/>
            <a:r>
              <a:rPr lang="en-US" sz="3200">
                <a:latin typeface="Arial"/>
                <a:ea typeface="+mn-lt"/>
                <a:cs typeface="Arial"/>
              </a:rPr>
              <a:t>Emphasis examples of AI </a:t>
            </a:r>
            <a:r>
              <a:rPr lang="en-US" sz="3200">
                <a:latin typeface="Arial"/>
                <a:cs typeface="Arial"/>
              </a:rPr>
              <a:t>gone wrong</a:t>
            </a:r>
          </a:p>
          <a:p>
            <a:pPr lvl="2"/>
            <a:r>
              <a:rPr lang="en-US" sz="3200">
                <a:latin typeface="Arial"/>
                <a:cs typeface="Arial"/>
                <a:hlinkClick r:id="rId2"/>
              </a:rPr>
              <a:t>Sports Illustrated</a:t>
            </a:r>
          </a:p>
          <a:p>
            <a:pPr lvl="2"/>
            <a:r>
              <a:rPr lang="en-US" sz="3200">
                <a:latin typeface="Arial"/>
                <a:cs typeface="Arial"/>
                <a:hlinkClick r:id="rId3"/>
              </a:rPr>
              <a:t>Gannett</a:t>
            </a:r>
            <a:endParaRPr lang="en-US" sz="3200"/>
          </a:p>
          <a:p>
            <a:pPr lvl="1"/>
            <a:r>
              <a:rPr lang="en-US" sz="3200">
                <a:latin typeface="Arial"/>
                <a:cs typeface="Arial"/>
              </a:rPr>
              <a:t>Emphasis learning &amp; Jesuit values</a:t>
            </a:r>
          </a:p>
          <a:p>
            <a:pPr lvl="2"/>
            <a:r>
              <a:rPr lang="en-US" sz="3200">
                <a:latin typeface="Arial"/>
                <a:cs typeface="Arial"/>
              </a:rPr>
              <a:t>Why are you here?</a:t>
            </a:r>
            <a:endParaRPr lang="en-US" sz="3200">
              <a:latin typeface="Aptos" panose="020B0004020202020204"/>
              <a:cs typeface="Arial"/>
            </a:endParaRPr>
          </a:p>
          <a:p>
            <a:pPr lvl="2"/>
            <a:r>
              <a:rPr lang="en-US" sz="3200">
                <a:latin typeface="Arial"/>
                <a:cs typeface="Arial"/>
              </a:rPr>
              <a:t>Don't spend six figures just to cheat</a:t>
            </a:r>
            <a:endParaRPr lang="en-US" sz="3200"/>
          </a:p>
          <a:p>
            <a:pPr marL="457200" indent="-457200"/>
            <a:endParaRPr lang="en-US" sz="3200">
              <a:latin typeface="Aptos" panose="020B0004020202020204"/>
              <a:cs typeface="Arial"/>
            </a:endParaRPr>
          </a:p>
        </p:txBody>
      </p:sp>
    </p:spTree>
    <p:extLst>
      <p:ext uri="{BB962C8B-B14F-4D97-AF65-F5344CB8AC3E}">
        <p14:creationId xmlns:p14="http://schemas.microsoft.com/office/powerpoint/2010/main" val="333684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lstStyle/>
          <a:p>
            <a:r>
              <a:rPr lang="en-US">
                <a:solidFill>
                  <a:srgbClr val="A30047"/>
                </a:solidFill>
              </a:rPr>
              <a:t>Agenda</a:t>
            </a:r>
          </a:p>
        </p:txBody>
      </p:sp>
      <p:sp>
        <p:nvSpPr>
          <p:cNvPr id="3" name="Content Placeholder 2">
            <a:extLst>
              <a:ext uri="{FF2B5EF4-FFF2-40B4-BE49-F238E27FC236}">
                <a16:creationId xmlns:a16="http://schemas.microsoft.com/office/drawing/2014/main" id="{209D0847-6694-6D9C-CF00-A0B2ACCBC81E}"/>
              </a:ext>
            </a:extLst>
          </p:cNvPr>
          <p:cNvSpPr>
            <a:spLocks noGrp="1"/>
          </p:cNvSpPr>
          <p:nvPr>
            <p:ph idx="1"/>
          </p:nvPr>
        </p:nvSpPr>
        <p:spPr/>
        <p:txBody>
          <a:bodyPr vert="horz" lIns="91440" tIns="45720" rIns="91440" bIns="45720" rtlCol="0" anchor="t">
            <a:normAutofit fontScale="92500" lnSpcReduction="20000"/>
          </a:bodyPr>
          <a:lstStyle/>
          <a:p>
            <a:pPr marL="514350" indent="-514350">
              <a:buAutoNum type="arabicPeriod"/>
            </a:pPr>
            <a:r>
              <a:rPr lang="en-US"/>
              <a:t>Answer poll as you come in </a:t>
            </a:r>
          </a:p>
          <a:p>
            <a:pPr marL="514350" indent="-514350">
              <a:buAutoNum type="arabicPeriod"/>
            </a:pPr>
            <a:r>
              <a:rPr lang="en-US"/>
              <a:t>Some </a:t>
            </a:r>
            <a:r>
              <a:rPr lang="en-US">
                <a:ea typeface="+mn-lt"/>
                <a:cs typeface="+mn-lt"/>
              </a:rPr>
              <a:t>Observations, Principles, and Guiding Questions (Julie Fiorelli)</a:t>
            </a:r>
            <a:endParaRPr lang="en-US"/>
          </a:p>
          <a:p>
            <a:pPr marL="514350" indent="-514350">
              <a:buAutoNum type="arabicPeriod"/>
            </a:pPr>
            <a:r>
              <a:rPr lang="en-US"/>
              <a:t>Developing and Communicating an AI Policy (Elissa Weeks Stogner)</a:t>
            </a:r>
          </a:p>
          <a:p>
            <a:pPr marL="514350" indent="-514350">
              <a:buAutoNum type="arabicPeriod"/>
            </a:pPr>
            <a:r>
              <a:rPr lang="en-US"/>
              <a:t>Ensuring Academic Integrity in the Age of ChatGPT: Proactive &amp; Reactive Strategies (Elizabeth Webster)</a:t>
            </a:r>
          </a:p>
          <a:p>
            <a:pPr marL="514350" indent="-514350">
              <a:buAutoNum type="arabicPeriod"/>
            </a:pPr>
            <a:r>
              <a:rPr lang="en-US"/>
              <a:t>Artificial (Un)Intelligence or Aspirational Imagination (</a:t>
            </a:r>
            <a:r>
              <a:rPr lang="en-US">
                <a:ea typeface="+mn-lt"/>
                <a:cs typeface="+mn-lt"/>
              </a:rPr>
              <a:t>Teresa Irene Gonzales) </a:t>
            </a:r>
          </a:p>
          <a:p>
            <a:pPr marL="514350" indent="-514350">
              <a:buAutoNum type="arabicPeriod"/>
            </a:pPr>
            <a:r>
              <a:rPr lang="en-US"/>
              <a:t>AI &amp; News Writing (Jessica Brown)</a:t>
            </a:r>
          </a:p>
          <a:p>
            <a:pPr marL="514350" indent="-514350">
              <a:buAutoNum type="arabicPeriod"/>
            </a:pPr>
            <a:r>
              <a:rPr lang="en-US"/>
              <a:t>Practical Implementation of AI Policies and Activities: A Workshop (Julie Chamberlin) </a:t>
            </a:r>
          </a:p>
          <a:p>
            <a:pPr marL="514350" indent="-514350">
              <a:buAutoNum type="arabicPeriod"/>
            </a:pPr>
            <a:r>
              <a:rPr lang="en-US"/>
              <a:t>Questions, closing thoughts?</a:t>
            </a:r>
          </a:p>
          <a:p>
            <a:pPr marL="514350" indent="-514350">
              <a:buAutoNum type="arabicPeriod"/>
            </a:pPr>
            <a:endParaRPr lang="en-US"/>
          </a:p>
          <a:p>
            <a:pPr marL="514350" indent="-514350">
              <a:buAutoNum type="arabicPeriod"/>
            </a:pPr>
            <a:endParaRPr lang="en-US"/>
          </a:p>
        </p:txBody>
      </p:sp>
    </p:spTree>
    <p:extLst>
      <p:ext uri="{BB962C8B-B14F-4D97-AF65-F5344CB8AC3E}">
        <p14:creationId xmlns:p14="http://schemas.microsoft.com/office/powerpoint/2010/main" val="1228628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9889-2EC5-732A-7B3D-9A6F5E08D1F9}"/>
              </a:ext>
            </a:extLst>
          </p:cNvPr>
          <p:cNvSpPr>
            <a:spLocks noGrp="1"/>
          </p:cNvSpPr>
          <p:nvPr>
            <p:ph type="title"/>
          </p:nvPr>
        </p:nvSpPr>
        <p:spPr/>
        <p:txBody>
          <a:bodyPr/>
          <a:lstStyle/>
          <a:p>
            <a:r>
              <a:rPr lang="en-US"/>
              <a:t>Before we leave...</a:t>
            </a:r>
          </a:p>
        </p:txBody>
      </p:sp>
      <p:sp>
        <p:nvSpPr>
          <p:cNvPr id="3" name="Content Placeholder 2">
            <a:extLst>
              <a:ext uri="{FF2B5EF4-FFF2-40B4-BE49-F238E27FC236}">
                <a16:creationId xmlns:a16="http://schemas.microsoft.com/office/drawing/2014/main" id="{2DB907E7-0F0D-34EC-3B65-CC2F3E7AC69F}"/>
              </a:ext>
            </a:extLst>
          </p:cNvPr>
          <p:cNvSpPr>
            <a:spLocks noGrp="1"/>
          </p:cNvSpPr>
          <p:nvPr>
            <p:ph idx="1"/>
          </p:nvPr>
        </p:nvSpPr>
        <p:spPr>
          <a:xfrm>
            <a:off x="838200" y="1825625"/>
            <a:ext cx="10515600" cy="1888554"/>
          </a:xfrm>
        </p:spPr>
        <p:txBody>
          <a:bodyPr vert="horz" lIns="91440" tIns="45720" rIns="91440" bIns="45720" rtlCol="0" anchor="t">
            <a:normAutofit/>
          </a:bodyPr>
          <a:lstStyle/>
          <a:p>
            <a:pPr marL="0" indent="0">
              <a:buNone/>
            </a:pPr>
            <a:r>
              <a:rPr lang="en-US" sz="3200">
                <a:ea typeface="+mn-lt"/>
                <a:cs typeface="+mn-lt"/>
              </a:rPr>
              <a:t>The More you Know: </a:t>
            </a:r>
            <a:endParaRPr lang="en-US"/>
          </a:p>
          <a:p>
            <a:r>
              <a:rPr lang="en-US" sz="3200">
                <a:ea typeface="+mn-lt"/>
                <a:cs typeface="+mn-lt"/>
              </a:rPr>
              <a:t>I used nearly </a:t>
            </a:r>
            <a:r>
              <a:rPr lang="en-US" sz="3200">
                <a:ea typeface="+mn-lt"/>
                <a:cs typeface="+mn-lt"/>
                <a:hlinkClick r:id="rId2"/>
              </a:rPr>
              <a:t>16 oz. of water</a:t>
            </a:r>
            <a:r>
              <a:rPr lang="en-US" sz="3200">
                <a:ea typeface="+mn-lt"/>
                <a:cs typeface="+mn-lt"/>
              </a:rPr>
              <a:t> to generate the prompts in this slide. I hope IES is presenting on AI this year!</a:t>
            </a:r>
            <a:endParaRPr lang="en-US" sz="3200"/>
          </a:p>
        </p:txBody>
      </p:sp>
      <p:sp>
        <p:nvSpPr>
          <p:cNvPr id="5" name="Content Placeholder 2">
            <a:extLst>
              <a:ext uri="{FF2B5EF4-FFF2-40B4-BE49-F238E27FC236}">
                <a16:creationId xmlns:a16="http://schemas.microsoft.com/office/drawing/2014/main" id="{661B23F4-1D21-BBF3-3DE5-FF761A5DDE74}"/>
              </a:ext>
            </a:extLst>
          </p:cNvPr>
          <p:cNvSpPr txBox="1">
            <a:spLocks/>
          </p:cNvSpPr>
          <p:nvPr/>
        </p:nvSpPr>
        <p:spPr>
          <a:xfrm>
            <a:off x="732282" y="4054856"/>
            <a:ext cx="10716768" cy="24341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200" b="1">
                <a:solidFill>
                  <a:srgbClr val="A30047"/>
                </a:solidFill>
                <a:ea typeface="+mn-lt"/>
                <a:cs typeface="+mn-lt"/>
              </a:rPr>
              <a:t>THANK </a:t>
            </a:r>
            <a:endParaRPr lang="en-US" sz="5200">
              <a:solidFill>
                <a:srgbClr val="A30047"/>
              </a:solidFill>
              <a:ea typeface="+mn-lt"/>
              <a:cs typeface="+mn-lt"/>
            </a:endParaRPr>
          </a:p>
          <a:p>
            <a:pPr marL="0" indent="0" algn="r">
              <a:buNone/>
            </a:pPr>
            <a:r>
              <a:rPr lang="en-US" sz="5200" b="1">
                <a:solidFill>
                  <a:srgbClr val="A30047"/>
                </a:solidFill>
                <a:ea typeface="+mn-lt"/>
                <a:cs typeface="+mn-lt"/>
              </a:rPr>
              <a:t>YOU!</a:t>
            </a:r>
            <a:endParaRPr lang="en-US" sz="5200">
              <a:solidFill>
                <a:srgbClr val="A30047"/>
              </a:solidFill>
            </a:endParaRPr>
          </a:p>
        </p:txBody>
      </p:sp>
    </p:spTree>
    <p:extLst>
      <p:ext uri="{BB962C8B-B14F-4D97-AF65-F5344CB8AC3E}">
        <p14:creationId xmlns:p14="http://schemas.microsoft.com/office/powerpoint/2010/main" val="4143121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133E1A-DB09-7168-FB79-54B4E4DB3994}"/>
              </a:ext>
              <a:ext uri="{C183D7F6-B498-43B3-948B-1728B52AA6E4}">
                <adec:decorative xmlns:adec="http://schemas.microsoft.com/office/drawing/2017/decorative" val="1"/>
              </a:ext>
            </a:extLst>
          </p:cNvPr>
          <p:cNvPicPr>
            <a:picLocks noChangeAspect="1"/>
          </p:cNvPicPr>
          <p:nvPr/>
        </p:nvPicPr>
        <p:blipFill rotWithShape="1">
          <a:blip r:embed="rId2">
            <a:alphaModFix amt="61000"/>
          </a:blip>
          <a:srcRect t="23766" r="4816" b="16640"/>
          <a:stretch/>
        </p:blipFill>
        <p:spPr>
          <a:xfrm>
            <a:off x="0" y="9249"/>
            <a:ext cx="12205195" cy="4303620"/>
          </a:xfrm>
          <a:prstGeom prst="rect">
            <a:avLst/>
          </a:prstGeom>
          <a:effectLst>
            <a:outerShdw blurRad="50800" dist="38100" dir="2700000">
              <a:srgbClr val="000000">
                <a:alpha val="40000"/>
              </a:srgbClr>
            </a:outerShdw>
            <a:reflection stA="52000" endPos="35000" dir="5400000" sy="-100000" algn="bl" rotWithShape="0"/>
          </a:effectLst>
        </p:spPr>
      </p:pic>
      <p:sp>
        <p:nvSpPr>
          <p:cNvPr id="2" name="Title 1">
            <a:extLst>
              <a:ext uri="{FF2B5EF4-FFF2-40B4-BE49-F238E27FC236}">
                <a16:creationId xmlns:a16="http://schemas.microsoft.com/office/drawing/2014/main" id="{FF9CA203-0C15-86E5-0B66-E9C889B3DF29}"/>
              </a:ext>
            </a:extLst>
          </p:cNvPr>
          <p:cNvSpPr>
            <a:spLocks noGrp="1"/>
          </p:cNvSpPr>
          <p:nvPr>
            <p:ph type="title"/>
          </p:nvPr>
        </p:nvSpPr>
        <p:spPr>
          <a:xfrm>
            <a:off x="538676" y="2845434"/>
            <a:ext cx="9071428" cy="1465172"/>
          </a:xfrm>
          <a:solidFill>
            <a:srgbClr val="F0B014"/>
          </a:solidFill>
        </p:spPr>
        <p:txBody>
          <a:bodyPr vert="horz" lIns="91440" tIns="45720" rIns="91440" bIns="45720" rtlCol="0" anchor="ctr">
            <a:noAutofit/>
          </a:bodyPr>
          <a:lstStyle/>
          <a:p>
            <a:r>
              <a:rPr lang="en-US" sz="4800">
                <a:ea typeface="+mj-lt"/>
                <a:cs typeface="+mj-lt"/>
              </a:rPr>
              <a:t>Practical Implementation of AI Policies &amp; Activities: A Workshop</a:t>
            </a:r>
            <a:endParaRPr lang="en-US"/>
          </a:p>
        </p:txBody>
      </p:sp>
      <p:sp>
        <p:nvSpPr>
          <p:cNvPr id="3" name="Text Placeholder 2">
            <a:extLst>
              <a:ext uri="{FF2B5EF4-FFF2-40B4-BE49-F238E27FC236}">
                <a16:creationId xmlns:a16="http://schemas.microsoft.com/office/drawing/2014/main" id="{19D2FB67-DF7F-C95B-671C-48FEC4EEFD79}"/>
              </a:ext>
            </a:extLst>
          </p:cNvPr>
          <p:cNvSpPr>
            <a:spLocks noGrp="1"/>
          </p:cNvSpPr>
          <p:nvPr>
            <p:ph type="body" idx="1"/>
          </p:nvPr>
        </p:nvSpPr>
        <p:spPr>
          <a:xfrm>
            <a:off x="538675" y="4582268"/>
            <a:ext cx="10787743" cy="1500187"/>
          </a:xfrm>
        </p:spPr>
        <p:txBody>
          <a:bodyPr vert="horz" lIns="91440" tIns="45720" rIns="91440" bIns="45720" rtlCol="0" anchor="t">
            <a:normAutofit/>
          </a:bodyPr>
          <a:lstStyle/>
          <a:p>
            <a:r>
              <a:rPr lang="en-US" sz="3600">
                <a:solidFill>
                  <a:schemeClr val="tx1"/>
                </a:solidFill>
                <a:ea typeface="+mn-lt"/>
                <a:cs typeface="+mn-lt"/>
              </a:rPr>
              <a:t>Julie Chamberlin, FCIP Faculty Scholar in Assignment Design (2023-4); Advanced Lecturer, English</a:t>
            </a:r>
            <a:endParaRPr lang="en-US"/>
          </a:p>
          <a:p>
            <a:endParaRPr lang="en-US" sz="3600">
              <a:solidFill>
                <a:schemeClr val="tx1"/>
              </a:solidFill>
            </a:endParaRPr>
          </a:p>
          <a:p>
            <a:endParaRPr lang="en-US" sz="3600">
              <a:solidFill>
                <a:schemeClr val="tx1"/>
              </a:solidFill>
              <a:ea typeface="+mn-lt"/>
              <a:cs typeface="+mn-lt"/>
            </a:endParaRPr>
          </a:p>
        </p:txBody>
      </p:sp>
    </p:spTree>
    <p:extLst>
      <p:ext uri="{BB962C8B-B14F-4D97-AF65-F5344CB8AC3E}">
        <p14:creationId xmlns:p14="http://schemas.microsoft.com/office/powerpoint/2010/main" val="2217241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D5BF-F79D-865D-F233-FC03B9A85C04}"/>
              </a:ext>
            </a:extLst>
          </p:cNvPr>
          <p:cNvSpPr>
            <a:spLocks noGrp="1"/>
          </p:cNvSpPr>
          <p:nvPr>
            <p:ph type="title"/>
          </p:nvPr>
        </p:nvSpPr>
        <p:spPr/>
        <p:txBody>
          <a:bodyPr/>
          <a:lstStyle/>
          <a:p>
            <a:r>
              <a:rPr lang="en-US">
                <a:solidFill>
                  <a:srgbClr val="A30047"/>
                </a:solidFill>
              </a:rPr>
              <a:t>Practical Implementation </a:t>
            </a:r>
            <a:br>
              <a:rPr lang="en-US">
                <a:solidFill>
                  <a:srgbClr val="A30047"/>
                </a:solidFill>
              </a:rPr>
            </a:br>
            <a:r>
              <a:rPr lang="en-US" sz="3600">
                <a:solidFill>
                  <a:srgbClr val="A30047"/>
                </a:solidFill>
              </a:rPr>
              <a:t>(disciplinary differences) </a:t>
            </a:r>
          </a:p>
        </p:txBody>
      </p:sp>
      <p:sp>
        <p:nvSpPr>
          <p:cNvPr id="3" name="Text Placeholder 2">
            <a:extLst>
              <a:ext uri="{FF2B5EF4-FFF2-40B4-BE49-F238E27FC236}">
                <a16:creationId xmlns:a16="http://schemas.microsoft.com/office/drawing/2014/main" id="{68902AAF-62A2-00EA-0C6D-8B65855F9B2E}"/>
              </a:ext>
            </a:extLst>
          </p:cNvPr>
          <p:cNvSpPr>
            <a:spLocks noGrp="1"/>
          </p:cNvSpPr>
          <p:nvPr>
            <p:ph type="body" idx="1"/>
          </p:nvPr>
        </p:nvSpPr>
        <p:spPr/>
        <p:txBody>
          <a:bodyPr>
            <a:normAutofit/>
          </a:bodyPr>
          <a:lstStyle/>
          <a:p>
            <a:r>
              <a:rPr lang="en-US" sz="3600">
                <a:solidFill>
                  <a:srgbClr val="F0B014"/>
                </a:solidFill>
              </a:rPr>
              <a:t>Business Writing</a:t>
            </a:r>
          </a:p>
        </p:txBody>
      </p:sp>
      <p:sp>
        <p:nvSpPr>
          <p:cNvPr id="4" name="Content Placeholder 3">
            <a:extLst>
              <a:ext uri="{FF2B5EF4-FFF2-40B4-BE49-F238E27FC236}">
                <a16:creationId xmlns:a16="http://schemas.microsoft.com/office/drawing/2014/main" id="{78AD1508-58F1-016F-D5B6-3C10082BE5E2}"/>
              </a:ext>
            </a:extLst>
          </p:cNvPr>
          <p:cNvSpPr>
            <a:spLocks noGrp="1"/>
          </p:cNvSpPr>
          <p:nvPr>
            <p:ph sz="half" idx="2"/>
          </p:nvPr>
        </p:nvSpPr>
        <p:spPr>
          <a:xfrm>
            <a:off x="839788" y="2505075"/>
            <a:ext cx="5179981" cy="3965714"/>
          </a:xfrm>
        </p:spPr>
        <p:txBody>
          <a:bodyPr vert="horz" lIns="91440" tIns="45720" rIns="91440" bIns="45720" rtlCol="0" anchor="t">
            <a:normAutofit fontScale="77500" lnSpcReduction="20000"/>
          </a:bodyPr>
          <a:lstStyle/>
          <a:p>
            <a:r>
              <a:rPr lang="en-US" sz="3100"/>
              <a:t>Students are allowed to use AI tools on assignments as they see fit, however...</a:t>
            </a:r>
          </a:p>
          <a:p>
            <a:r>
              <a:rPr lang="en-US" sz="3100"/>
              <a:t>Assignment prompts present sensitive and complex professional scenarios for students to navigate in writing</a:t>
            </a:r>
          </a:p>
          <a:p>
            <a:r>
              <a:rPr lang="en-US" sz="3100"/>
              <a:t>Students are assessed on rhetorical effectiveness and strategy</a:t>
            </a:r>
          </a:p>
          <a:p>
            <a:r>
              <a:rPr lang="en-US" sz="3100"/>
              <a:t>In-class activities encourag</a:t>
            </a:r>
            <a:r>
              <a:rPr lang="en-US"/>
              <a:t>e students to critique AI writing and discuss its potential utility and pitfalls</a:t>
            </a:r>
          </a:p>
        </p:txBody>
      </p:sp>
      <p:sp>
        <p:nvSpPr>
          <p:cNvPr id="5" name="Text Placeholder 4">
            <a:extLst>
              <a:ext uri="{FF2B5EF4-FFF2-40B4-BE49-F238E27FC236}">
                <a16:creationId xmlns:a16="http://schemas.microsoft.com/office/drawing/2014/main" id="{2BC4AA1E-F9E3-90EB-5162-FE921DE88AAD}"/>
              </a:ext>
            </a:extLst>
          </p:cNvPr>
          <p:cNvSpPr>
            <a:spLocks noGrp="1"/>
          </p:cNvSpPr>
          <p:nvPr>
            <p:ph type="body" sz="quarter" idx="3"/>
          </p:nvPr>
        </p:nvSpPr>
        <p:spPr/>
        <p:txBody>
          <a:bodyPr>
            <a:normAutofit/>
          </a:bodyPr>
          <a:lstStyle/>
          <a:p>
            <a:r>
              <a:rPr lang="en-US" sz="3600">
                <a:solidFill>
                  <a:srgbClr val="F0B014"/>
                </a:solidFill>
              </a:rPr>
              <a:t>First-Year Writing</a:t>
            </a:r>
          </a:p>
        </p:txBody>
      </p:sp>
      <p:sp>
        <p:nvSpPr>
          <p:cNvPr id="6" name="Content Placeholder 5">
            <a:extLst>
              <a:ext uri="{FF2B5EF4-FFF2-40B4-BE49-F238E27FC236}">
                <a16:creationId xmlns:a16="http://schemas.microsoft.com/office/drawing/2014/main" id="{4D9D3D8A-1B2A-6F92-622C-CC8F16EE62EB}"/>
              </a:ext>
            </a:extLst>
          </p:cNvPr>
          <p:cNvSpPr>
            <a:spLocks noGrp="1"/>
          </p:cNvSpPr>
          <p:nvPr>
            <p:ph sz="quarter" idx="4"/>
          </p:nvPr>
        </p:nvSpPr>
        <p:spPr/>
        <p:txBody>
          <a:bodyPr vert="horz" lIns="91440" tIns="45720" rIns="91440" bIns="45720" rtlCol="0" anchor="t">
            <a:normAutofit fontScale="77500" lnSpcReduction="20000"/>
          </a:bodyPr>
          <a:lstStyle/>
          <a:p>
            <a:r>
              <a:rPr lang="en-US"/>
              <a:t>My syllabi explicitly disallows any type of AI use, including Grammarly. This policy is reinforced by...</a:t>
            </a:r>
          </a:p>
          <a:p>
            <a:r>
              <a:rPr lang="en-US"/>
              <a:t>Giving students time to write and workshop in class, </a:t>
            </a:r>
          </a:p>
          <a:p>
            <a:r>
              <a:rPr lang="en-US"/>
              <a:t>Building "remediation" into assignment scaffolding (e.g. Podcast to Research Essay to In-Class Presentation),</a:t>
            </a:r>
          </a:p>
          <a:p>
            <a:r>
              <a:rPr lang="en-US"/>
              <a:t>Using in-class activities to critique AI writing and openly discuss what makes researchers responsible for what they write (and cite!). </a:t>
            </a:r>
          </a:p>
        </p:txBody>
      </p:sp>
    </p:spTree>
    <p:extLst>
      <p:ext uri="{BB962C8B-B14F-4D97-AF65-F5344CB8AC3E}">
        <p14:creationId xmlns:p14="http://schemas.microsoft.com/office/powerpoint/2010/main" val="496634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D5BF-F79D-865D-F233-FC03B9A85C04}"/>
              </a:ext>
            </a:extLst>
          </p:cNvPr>
          <p:cNvSpPr>
            <a:spLocks noGrp="1"/>
          </p:cNvSpPr>
          <p:nvPr>
            <p:ph type="title"/>
          </p:nvPr>
        </p:nvSpPr>
        <p:spPr/>
        <p:txBody>
          <a:bodyPr/>
          <a:lstStyle/>
          <a:p>
            <a:r>
              <a:rPr lang="en-US">
                <a:solidFill>
                  <a:srgbClr val="A30047"/>
                </a:solidFill>
              </a:rPr>
              <a:t>Example Assignments</a:t>
            </a:r>
          </a:p>
        </p:txBody>
      </p:sp>
      <p:sp>
        <p:nvSpPr>
          <p:cNvPr id="3" name="Text Placeholder 2">
            <a:extLst>
              <a:ext uri="{FF2B5EF4-FFF2-40B4-BE49-F238E27FC236}">
                <a16:creationId xmlns:a16="http://schemas.microsoft.com/office/drawing/2014/main" id="{68902AAF-62A2-00EA-0C6D-8B65855F9B2E}"/>
              </a:ext>
            </a:extLst>
          </p:cNvPr>
          <p:cNvSpPr>
            <a:spLocks noGrp="1"/>
          </p:cNvSpPr>
          <p:nvPr>
            <p:ph type="body" idx="1"/>
          </p:nvPr>
        </p:nvSpPr>
        <p:spPr>
          <a:xfrm>
            <a:off x="839788" y="1303862"/>
            <a:ext cx="5157787" cy="823912"/>
          </a:xfrm>
        </p:spPr>
        <p:txBody>
          <a:bodyPr>
            <a:normAutofit/>
          </a:bodyPr>
          <a:lstStyle/>
          <a:p>
            <a:r>
              <a:rPr lang="en-US" sz="3600">
                <a:solidFill>
                  <a:srgbClr val="F0B014"/>
                </a:solidFill>
              </a:rPr>
              <a:t>Business Writing</a:t>
            </a:r>
          </a:p>
        </p:txBody>
      </p:sp>
      <p:sp>
        <p:nvSpPr>
          <p:cNvPr id="4" name="Content Placeholder 3">
            <a:extLst>
              <a:ext uri="{FF2B5EF4-FFF2-40B4-BE49-F238E27FC236}">
                <a16:creationId xmlns:a16="http://schemas.microsoft.com/office/drawing/2014/main" id="{78AD1508-58F1-016F-D5B6-3C10082BE5E2}"/>
              </a:ext>
            </a:extLst>
          </p:cNvPr>
          <p:cNvSpPr>
            <a:spLocks noGrp="1"/>
          </p:cNvSpPr>
          <p:nvPr>
            <p:ph sz="half" idx="2"/>
          </p:nvPr>
        </p:nvSpPr>
        <p:spPr>
          <a:xfrm>
            <a:off x="839788" y="2142570"/>
            <a:ext cx="5172583" cy="4047092"/>
          </a:xfrm>
        </p:spPr>
        <p:txBody>
          <a:bodyPr vert="horz" lIns="91440" tIns="45720" rIns="91440" bIns="45720" rtlCol="0" anchor="t">
            <a:noAutofit/>
          </a:bodyPr>
          <a:lstStyle/>
          <a:p>
            <a:pPr>
              <a:buNone/>
            </a:pPr>
            <a:r>
              <a:rPr lang="en-US" sz="2200"/>
              <a:t> You are an administrative assistant writing on behalf of </a:t>
            </a:r>
            <a:r>
              <a:rPr lang="en-US" sz="2200" err="1"/>
              <a:t>ChiTown</a:t>
            </a:r>
            <a:r>
              <a:rPr lang="en-US" sz="2200"/>
              <a:t> Solutions' president, informing candidates whether they have been chosen as a finalist for </a:t>
            </a:r>
            <a:r>
              <a:rPr lang="en-US" sz="2200" err="1"/>
              <a:t>ChiTown</a:t>
            </a:r>
            <a:r>
              <a:rPr lang="en-US" sz="2200"/>
              <a:t> Solutions' exclusive internship opportunity. </a:t>
            </a:r>
          </a:p>
          <a:p>
            <a:pPr>
              <a:buNone/>
            </a:pPr>
            <a:r>
              <a:rPr lang="en-US" sz="2200"/>
              <a:t>Write two separate letters to the candidate, one informing him that he has not been selected, and another letting him know he is a finalist and instructing him on how to schedule an interview with the company's president. </a:t>
            </a:r>
          </a:p>
        </p:txBody>
      </p:sp>
      <p:sp>
        <p:nvSpPr>
          <p:cNvPr id="5" name="Text Placeholder 4">
            <a:extLst>
              <a:ext uri="{FF2B5EF4-FFF2-40B4-BE49-F238E27FC236}">
                <a16:creationId xmlns:a16="http://schemas.microsoft.com/office/drawing/2014/main" id="{2BC4AA1E-F9E3-90EB-5162-FE921DE88AAD}"/>
              </a:ext>
            </a:extLst>
          </p:cNvPr>
          <p:cNvSpPr>
            <a:spLocks noGrp="1"/>
          </p:cNvSpPr>
          <p:nvPr>
            <p:ph type="body" sz="quarter" idx="3"/>
          </p:nvPr>
        </p:nvSpPr>
        <p:spPr>
          <a:xfrm>
            <a:off x="6164802" y="1303862"/>
            <a:ext cx="5183188" cy="823912"/>
          </a:xfrm>
        </p:spPr>
        <p:txBody>
          <a:bodyPr>
            <a:normAutofit/>
          </a:bodyPr>
          <a:lstStyle/>
          <a:p>
            <a:r>
              <a:rPr lang="en-US" sz="3600">
                <a:solidFill>
                  <a:srgbClr val="F0B014"/>
                </a:solidFill>
              </a:rPr>
              <a:t>First-Year Writing</a:t>
            </a:r>
          </a:p>
        </p:txBody>
      </p:sp>
      <p:sp>
        <p:nvSpPr>
          <p:cNvPr id="6" name="Content Placeholder 5">
            <a:extLst>
              <a:ext uri="{FF2B5EF4-FFF2-40B4-BE49-F238E27FC236}">
                <a16:creationId xmlns:a16="http://schemas.microsoft.com/office/drawing/2014/main" id="{4D9D3D8A-1B2A-6F92-622C-CC8F16EE62EB}"/>
              </a:ext>
            </a:extLst>
          </p:cNvPr>
          <p:cNvSpPr>
            <a:spLocks noGrp="1"/>
          </p:cNvSpPr>
          <p:nvPr>
            <p:ph sz="quarter" idx="4"/>
          </p:nvPr>
        </p:nvSpPr>
        <p:spPr>
          <a:xfrm>
            <a:off x="6194394" y="2149968"/>
            <a:ext cx="5183188" cy="3684588"/>
          </a:xfrm>
        </p:spPr>
        <p:txBody>
          <a:bodyPr vert="horz" lIns="91440" tIns="45720" rIns="91440" bIns="45720" rtlCol="0" anchor="t">
            <a:normAutofit fontScale="85000" lnSpcReduction="10000"/>
          </a:bodyPr>
          <a:lstStyle/>
          <a:p>
            <a:pPr marL="0" indent="0">
              <a:buNone/>
            </a:pPr>
            <a:r>
              <a:rPr lang="en-US"/>
              <a:t>Compose a script for a 5-10 minute research podcast on your topic and record it. </a:t>
            </a:r>
          </a:p>
          <a:p>
            <a:pPr marL="0" indent="0">
              <a:buNone/>
            </a:pPr>
            <a:r>
              <a:rPr lang="en-US"/>
              <a:t>Your job is to describe the scholarly conversation and points of debate surrounding your particular topic. </a:t>
            </a:r>
          </a:p>
          <a:p>
            <a:pPr marL="0" indent="0">
              <a:buNone/>
            </a:pPr>
            <a:r>
              <a:rPr lang="en-US"/>
              <a:t>Write your script for an audience of your peers who want quick, credible, and well-supported information on the topic. </a:t>
            </a:r>
          </a:p>
        </p:txBody>
      </p:sp>
    </p:spTree>
    <p:extLst>
      <p:ext uri="{BB962C8B-B14F-4D97-AF65-F5344CB8AC3E}">
        <p14:creationId xmlns:p14="http://schemas.microsoft.com/office/powerpoint/2010/main" val="113965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ED5BF-F79D-865D-F233-FC03B9A85C04}"/>
              </a:ext>
            </a:extLst>
          </p:cNvPr>
          <p:cNvSpPr>
            <a:spLocks noGrp="1"/>
          </p:cNvSpPr>
          <p:nvPr>
            <p:ph type="title"/>
          </p:nvPr>
        </p:nvSpPr>
        <p:spPr/>
        <p:txBody>
          <a:bodyPr/>
          <a:lstStyle/>
          <a:p>
            <a:r>
              <a:rPr lang="en-US">
                <a:solidFill>
                  <a:srgbClr val="A30047"/>
                </a:solidFill>
              </a:rPr>
              <a:t>Example Activities</a:t>
            </a:r>
          </a:p>
        </p:txBody>
      </p:sp>
      <p:sp>
        <p:nvSpPr>
          <p:cNvPr id="3" name="Text Placeholder 2">
            <a:extLst>
              <a:ext uri="{FF2B5EF4-FFF2-40B4-BE49-F238E27FC236}">
                <a16:creationId xmlns:a16="http://schemas.microsoft.com/office/drawing/2014/main" id="{68902AAF-62A2-00EA-0C6D-8B65855F9B2E}"/>
              </a:ext>
            </a:extLst>
          </p:cNvPr>
          <p:cNvSpPr>
            <a:spLocks noGrp="1"/>
          </p:cNvSpPr>
          <p:nvPr>
            <p:ph type="body" idx="1"/>
          </p:nvPr>
        </p:nvSpPr>
        <p:spPr>
          <a:xfrm>
            <a:off x="839788" y="1303862"/>
            <a:ext cx="5157787" cy="823912"/>
          </a:xfrm>
        </p:spPr>
        <p:txBody>
          <a:bodyPr>
            <a:normAutofit/>
          </a:bodyPr>
          <a:lstStyle/>
          <a:p>
            <a:r>
              <a:rPr lang="en-US" sz="3600">
                <a:solidFill>
                  <a:srgbClr val="F0B014"/>
                </a:solidFill>
              </a:rPr>
              <a:t>Business Writing</a:t>
            </a:r>
          </a:p>
        </p:txBody>
      </p:sp>
      <p:sp>
        <p:nvSpPr>
          <p:cNvPr id="5" name="Text Placeholder 4">
            <a:extLst>
              <a:ext uri="{FF2B5EF4-FFF2-40B4-BE49-F238E27FC236}">
                <a16:creationId xmlns:a16="http://schemas.microsoft.com/office/drawing/2014/main" id="{2BC4AA1E-F9E3-90EB-5162-FE921DE88AAD}"/>
              </a:ext>
            </a:extLst>
          </p:cNvPr>
          <p:cNvSpPr>
            <a:spLocks noGrp="1"/>
          </p:cNvSpPr>
          <p:nvPr>
            <p:ph type="body" sz="quarter" idx="3"/>
          </p:nvPr>
        </p:nvSpPr>
        <p:spPr>
          <a:xfrm>
            <a:off x="6172200" y="1303862"/>
            <a:ext cx="5183188" cy="823912"/>
          </a:xfrm>
        </p:spPr>
        <p:txBody>
          <a:bodyPr>
            <a:normAutofit/>
          </a:bodyPr>
          <a:lstStyle/>
          <a:p>
            <a:r>
              <a:rPr lang="en-US" sz="3600">
                <a:solidFill>
                  <a:srgbClr val="F0B014"/>
                </a:solidFill>
              </a:rPr>
              <a:t>First-Year Writing</a:t>
            </a:r>
          </a:p>
        </p:txBody>
      </p:sp>
      <p:sp>
        <p:nvSpPr>
          <p:cNvPr id="6" name="Content Placeholder 5">
            <a:extLst>
              <a:ext uri="{FF2B5EF4-FFF2-40B4-BE49-F238E27FC236}">
                <a16:creationId xmlns:a16="http://schemas.microsoft.com/office/drawing/2014/main" id="{4D9D3D8A-1B2A-6F92-622C-CC8F16EE62EB}"/>
              </a:ext>
            </a:extLst>
          </p:cNvPr>
          <p:cNvSpPr>
            <a:spLocks noGrp="1"/>
          </p:cNvSpPr>
          <p:nvPr>
            <p:ph sz="quarter" idx="4"/>
          </p:nvPr>
        </p:nvSpPr>
        <p:spPr>
          <a:xfrm>
            <a:off x="6098220" y="2268337"/>
            <a:ext cx="5220178" cy="4017500"/>
          </a:xfrm>
        </p:spPr>
        <p:txBody>
          <a:bodyPr vert="horz" lIns="91440" tIns="45720" rIns="91440" bIns="45720" rtlCol="0" anchor="t">
            <a:normAutofit fontScale="77500" lnSpcReduction="20000"/>
          </a:bodyPr>
          <a:lstStyle/>
          <a:p>
            <a:r>
              <a:rPr lang="en-US"/>
              <a:t>Divide students into 4 groups</a:t>
            </a:r>
          </a:p>
          <a:p>
            <a:r>
              <a:rPr lang="en-US"/>
              <a:t>Each group receives an example essay, which they are instructed to critique and assess as a group</a:t>
            </a:r>
          </a:p>
          <a:p>
            <a:r>
              <a:rPr lang="en-US"/>
              <a:t>Three essays are student-written (and of varying, but passable, quality)</a:t>
            </a:r>
          </a:p>
          <a:p>
            <a:r>
              <a:rPr lang="en-US"/>
              <a:t>One essay is entirely AI-written</a:t>
            </a:r>
          </a:p>
          <a:p>
            <a:r>
              <a:rPr lang="en-US"/>
              <a:t>The class comes together, and each group is responsible for critiquing their essay</a:t>
            </a:r>
          </a:p>
          <a:p>
            <a:r>
              <a:rPr lang="en-US"/>
              <a:t>N.B.: The class invariably agrees the AI-written essay is least effective. We discuss why. </a:t>
            </a:r>
          </a:p>
        </p:txBody>
      </p:sp>
      <p:sp>
        <p:nvSpPr>
          <p:cNvPr id="8" name="Content Placeholder 7">
            <a:extLst>
              <a:ext uri="{FF2B5EF4-FFF2-40B4-BE49-F238E27FC236}">
                <a16:creationId xmlns:a16="http://schemas.microsoft.com/office/drawing/2014/main" id="{C7F85667-E842-8748-791B-54F3147D277D}"/>
              </a:ext>
            </a:extLst>
          </p:cNvPr>
          <p:cNvSpPr>
            <a:spLocks noGrp="1"/>
          </p:cNvSpPr>
          <p:nvPr>
            <p:ph sz="half" idx="2"/>
          </p:nvPr>
        </p:nvSpPr>
        <p:spPr>
          <a:xfrm>
            <a:off x="839788" y="2268337"/>
            <a:ext cx="5202175" cy="3995306"/>
          </a:xfrm>
        </p:spPr>
        <p:txBody>
          <a:bodyPr vert="horz" lIns="91440" tIns="45720" rIns="91440" bIns="45720" rtlCol="0" anchor="t">
            <a:normAutofit fontScale="77500" lnSpcReduction="20000"/>
          </a:bodyPr>
          <a:lstStyle/>
          <a:p>
            <a:r>
              <a:rPr lang="en-US"/>
              <a:t>Students find job advertisements in groups</a:t>
            </a:r>
          </a:p>
          <a:p>
            <a:r>
              <a:rPr lang="en-US"/>
              <a:t>Individual students then prompt ChatGPT to write a cover letter for that job posting on their behalf &amp; upload to Sakai </a:t>
            </a:r>
          </a:p>
          <a:p>
            <a:r>
              <a:rPr lang="en-US"/>
              <a:t>I take volunteers to explain what ChatGPT got right and what the AI got wrong about them personally, and how AI voice differs from their own</a:t>
            </a:r>
          </a:p>
          <a:p>
            <a:r>
              <a:rPr lang="en-US"/>
              <a:t>We discuss as a class why AI, like cover letter templates, can help those inexperienced with the genre, but are rhetorically insufficient</a:t>
            </a:r>
          </a:p>
          <a:p>
            <a:endParaRPr lang="en-US"/>
          </a:p>
        </p:txBody>
      </p:sp>
    </p:spTree>
    <p:extLst>
      <p:ext uri="{BB962C8B-B14F-4D97-AF65-F5344CB8AC3E}">
        <p14:creationId xmlns:p14="http://schemas.microsoft.com/office/powerpoint/2010/main" val="145111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a:solidFill>
                  <a:srgbClr val="A30047"/>
                </a:solidFill>
                <a:ea typeface="+mj-lt"/>
                <a:cs typeface="+mj-lt"/>
              </a:rPr>
              <a:t>Survey Questions / Share Results</a:t>
            </a:r>
            <a:endParaRPr lang="en-US">
              <a:solidFill>
                <a:srgbClr val="A30047"/>
              </a:solidFill>
            </a:endParaRPr>
          </a:p>
        </p:txBody>
      </p:sp>
      <p:sp>
        <p:nvSpPr>
          <p:cNvPr id="3" name="Content Placeholder 2">
            <a:extLst>
              <a:ext uri="{FF2B5EF4-FFF2-40B4-BE49-F238E27FC236}">
                <a16:creationId xmlns:a16="http://schemas.microsoft.com/office/drawing/2014/main" id="{209D0847-6694-6D9C-CF00-A0B2ACCBC81E}"/>
              </a:ext>
            </a:extLst>
          </p:cNvPr>
          <p:cNvSpPr>
            <a:spLocks noGrp="1"/>
          </p:cNvSpPr>
          <p:nvPr>
            <p:ph idx="1"/>
          </p:nvPr>
        </p:nvSpPr>
        <p:spPr/>
        <p:txBody>
          <a:bodyPr vert="horz" lIns="91440" tIns="45720" rIns="91440" bIns="45720" rtlCol="0" anchor="t">
            <a:noAutofit/>
          </a:bodyPr>
          <a:lstStyle/>
          <a:p>
            <a:r>
              <a:rPr lang="en-US">
                <a:ea typeface="+mn-lt"/>
                <a:cs typeface="+mn-lt"/>
              </a:rPr>
              <a:t>How confident do you feel in your knowledge of AI technology?</a:t>
            </a:r>
          </a:p>
          <a:p>
            <a:r>
              <a:rPr lang="en-US"/>
              <a:t>How big of an issue has AI become in your classroom?</a:t>
            </a:r>
          </a:p>
          <a:p>
            <a:r>
              <a:rPr lang="en-US"/>
              <a:t>How clearly are AI policies communicated to your students (or to you!)?</a:t>
            </a:r>
          </a:p>
          <a:p>
            <a:r>
              <a:rPr lang="en-US"/>
              <a:t>To what extent have you integrated AI into assignments &amp; activities?</a:t>
            </a:r>
          </a:p>
          <a:p>
            <a:r>
              <a:rPr lang="en-US"/>
              <a:t>Do you feel that students can use AI in your writing class and meet the learning objectives?</a:t>
            </a:r>
          </a:p>
          <a:p>
            <a:r>
              <a:rPr lang="en-US"/>
              <a:t>How supported do you feel as a faculty member dealing with AI?</a:t>
            </a:r>
          </a:p>
          <a:p>
            <a:endParaRPr lang="en-US"/>
          </a:p>
          <a:p>
            <a:endParaRPr lang="en-US"/>
          </a:p>
        </p:txBody>
      </p:sp>
    </p:spTree>
    <p:extLst>
      <p:ext uri="{BB962C8B-B14F-4D97-AF65-F5344CB8AC3E}">
        <p14:creationId xmlns:p14="http://schemas.microsoft.com/office/powerpoint/2010/main" val="1706731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a:solidFill>
                  <a:srgbClr val="A30047"/>
                </a:solidFill>
                <a:ea typeface="+mj-lt"/>
                <a:cs typeface="+mj-lt"/>
              </a:rPr>
              <a:t>Workshop</a:t>
            </a:r>
            <a:endParaRPr lang="en-US">
              <a:solidFill>
                <a:srgbClr val="A30047"/>
              </a:solidFill>
            </a:endParaRPr>
          </a:p>
        </p:txBody>
      </p:sp>
      <p:sp>
        <p:nvSpPr>
          <p:cNvPr id="3" name="Content Placeholder 2">
            <a:extLst>
              <a:ext uri="{FF2B5EF4-FFF2-40B4-BE49-F238E27FC236}">
                <a16:creationId xmlns:a16="http://schemas.microsoft.com/office/drawing/2014/main" id="{209D0847-6694-6D9C-CF00-A0B2ACCBC81E}"/>
              </a:ext>
            </a:extLst>
          </p:cNvPr>
          <p:cNvSpPr>
            <a:spLocks noGrp="1"/>
          </p:cNvSpPr>
          <p:nvPr>
            <p:ph idx="1"/>
          </p:nvPr>
        </p:nvSpPr>
        <p:spPr>
          <a:xfrm>
            <a:off x="838200" y="1467010"/>
            <a:ext cx="8177814" cy="4977045"/>
          </a:xfrm>
        </p:spPr>
        <p:txBody>
          <a:bodyPr vert="horz" lIns="91440" tIns="45720" rIns="91440" bIns="45720" rtlCol="0" anchor="t">
            <a:noAutofit/>
          </a:bodyPr>
          <a:lstStyle/>
          <a:p>
            <a:r>
              <a:rPr lang="en-US" sz="2400" dirty="0"/>
              <a:t>Return to the survey and proceed to the next section</a:t>
            </a:r>
          </a:p>
          <a:p>
            <a:r>
              <a:rPr lang="en-US" sz="2400" dirty="0"/>
              <a:t>Journal in response to the question for 5 minutes</a:t>
            </a:r>
          </a:p>
          <a:p>
            <a:pPr lvl="1">
              <a:buFont typeface="Courier New" panose="020B0604020202020204" pitchFamily="34" charset="0"/>
              <a:buChar char="o"/>
            </a:pPr>
            <a:r>
              <a:rPr lang="en-US" sz="2000" b="1" dirty="0"/>
              <a:t>Don't submit yet!!!!</a:t>
            </a:r>
          </a:p>
          <a:p>
            <a:r>
              <a:rPr lang="en-US" sz="2400" dirty="0"/>
              <a:t>After 5 minutes, discuss with a partner for an additional 5 minutes</a:t>
            </a:r>
          </a:p>
          <a:p>
            <a:pPr lvl="1">
              <a:buFont typeface="Courier New" panose="020B0604020202020204" pitchFamily="34" charset="0"/>
              <a:buChar char="o"/>
            </a:pPr>
            <a:r>
              <a:rPr lang="en-US" b="1" dirty="0">
                <a:ea typeface="+mn-lt"/>
                <a:cs typeface="+mn-lt"/>
              </a:rPr>
              <a:t>Submit</a:t>
            </a:r>
            <a:r>
              <a:rPr lang="en-US" dirty="0">
                <a:ea typeface="+mn-lt"/>
                <a:cs typeface="+mn-lt"/>
              </a:rPr>
              <a:t>! </a:t>
            </a:r>
            <a:endParaRPr lang="en-US" sz="2000" dirty="0"/>
          </a:p>
          <a:p>
            <a:r>
              <a:rPr lang="en-US" sz="2400" dirty="0"/>
              <a:t>We will open discussion for sharing what you wrote in the survey or for general questions</a:t>
            </a:r>
          </a:p>
          <a:p>
            <a:r>
              <a:rPr lang="en-US" sz="2400" dirty="0"/>
              <a:t>Survey results will be shared with participants anonymously.</a:t>
            </a:r>
          </a:p>
          <a:p>
            <a:endParaRPr lang="en-US" sz="2400"/>
          </a:p>
          <a:p>
            <a:endParaRPr lang="en-US" sz="2400"/>
          </a:p>
          <a:p>
            <a:endParaRPr lang="en-US" sz="2400"/>
          </a:p>
        </p:txBody>
      </p:sp>
      <p:pic>
        <p:nvPicPr>
          <p:cNvPr id="5" name="Picture 4" descr="A qr code on a white background&#10;&#10;Description automatically generated">
            <a:extLst>
              <a:ext uri="{FF2B5EF4-FFF2-40B4-BE49-F238E27FC236}">
                <a16:creationId xmlns:a16="http://schemas.microsoft.com/office/drawing/2014/main" id="{0053D1E4-16C1-A776-603B-A292E642A591}"/>
              </a:ext>
            </a:extLst>
          </p:cNvPr>
          <p:cNvPicPr>
            <a:picLocks noChangeAspect="1"/>
          </p:cNvPicPr>
          <p:nvPr/>
        </p:nvPicPr>
        <p:blipFill>
          <a:blip r:embed="rId2"/>
          <a:stretch>
            <a:fillRect/>
          </a:stretch>
        </p:blipFill>
        <p:spPr>
          <a:xfrm>
            <a:off x="9019275" y="2008466"/>
            <a:ext cx="2925562" cy="2837711"/>
          </a:xfrm>
          <a:prstGeom prst="rect">
            <a:avLst/>
          </a:prstGeom>
        </p:spPr>
      </p:pic>
    </p:spTree>
    <p:extLst>
      <p:ext uri="{BB962C8B-B14F-4D97-AF65-F5344CB8AC3E}">
        <p14:creationId xmlns:p14="http://schemas.microsoft.com/office/powerpoint/2010/main" val="413937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dirty="0">
                <a:solidFill>
                  <a:srgbClr val="A30047"/>
                </a:solidFill>
                <a:ea typeface="+mj-lt"/>
                <a:cs typeface="+mj-lt"/>
              </a:rPr>
              <a:t>Workshop Prompt</a:t>
            </a:r>
            <a:endParaRPr lang="en-US" dirty="0">
              <a:solidFill>
                <a:srgbClr val="A30047"/>
              </a:solidFill>
            </a:endParaRPr>
          </a:p>
        </p:txBody>
      </p:sp>
      <p:sp>
        <p:nvSpPr>
          <p:cNvPr id="3" name="Content Placeholder 2">
            <a:extLst>
              <a:ext uri="{FF2B5EF4-FFF2-40B4-BE49-F238E27FC236}">
                <a16:creationId xmlns:a16="http://schemas.microsoft.com/office/drawing/2014/main" id="{209D0847-6694-6D9C-CF00-A0B2ACCBC81E}"/>
              </a:ext>
            </a:extLst>
          </p:cNvPr>
          <p:cNvSpPr>
            <a:spLocks noGrp="1"/>
          </p:cNvSpPr>
          <p:nvPr>
            <p:ph idx="1"/>
          </p:nvPr>
        </p:nvSpPr>
        <p:spPr>
          <a:xfrm>
            <a:off x="838200" y="1467010"/>
            <a:ext cx="7743898" cy="4797129"/>
          </a:xfrm>
        </p:spPr>
        <p:txBody>
          <a:bodyPr vert="horz" lIns="91440" tIns="45720" rIns="91440" bIns="45720" rtlCol="0" anchor="t">
            <a:noAutofit/>
          </a:bodyPr>
          <a:lstStyle/>
          <a:p>
            <a:pPr marL="0" indent="0">
              <a:buNone/>
            </a:pPr>
            <a:r>
              <a:rPr lang="en-US" sz="2400" dirty="0">
                <a:solidFill>
                  <a:srgbClr val="000000"/>
                </a:solidFill>
                <a:ea typeface="+mn-lt"/>
                <a:cs typeface="+mn-lt"/>
              </a:rPr>
              <a:t>Think of an assignment/ assignment revision or policy that you could use in your class(es) that addresses generative AI.</a:t>
            </a:r>
            <a:endParaRPr lang="en-US" dirty="0"/>
          </a:p>
          <a:p>
            <a:pPr marL="0" indent="0">
              <a:buNone/>
            </a:pPr>
            <a:r>
              <a:rPr lang="en-US" sz="2400" dirty="0">
                <a:solidFill>
                  <a:srgbClr val="000000"/>
                </a:solidFill>
                <a:ea typeface="+mn-lt"/>
                <a:cs typeface="+mn-lt"/>
              </a:rPr>
              <a:t>For example, this may be the integration of AI into an assignment or classroom demonstration, your class AI policy, or an assignment that is difficult for a bot to complete. </a:t>
            </a:r>
            <a:endParaRPr lang="en-US" dirty="0"/>
          </a:p>
          <a:p>
            <a:pPr marL="0" indent="0">
              <a:buNone/>
            </a:pPr>
            <a:endParaRPr lang="en-US" sz="2400" dirty="0"/>
          </a:p>
          <a:p>
            <a:pPr marL="0" indent="0">
              <a:buNone/>
            </a:pPr>
            <a:r>
              <a:rPr lang="en-US" sz="2000" i="1" dirty="0"/>
              <a:t>If you prefer to handwrite your response, we encourage you to give your suggestions to the presenters after the session so that we may include them in the resource.</a:t>
            </a:r>
          </a:p>
          <a:p>
            <a:endParaRPr lang="en-US" sz="2400"/>
          </a:p>
          <a:p>
            <a:endParaRPr lang="en-US" sz="2400"/>
          </a:p>
          <a:p>
            <a:endParaRPr lang="en-US" sz="2400"/>
          </a:p>
        </p:txBody>
      </p:sp>
      <p:pic>
        <p:nvPicPr>
          <p:cNvPr id="5" name="Picture 4" descr="A qr code on a white background&#10;&#10;Description automatically generated">
            <a:extLst>
              <a:ext uri="{FF2B5EF4-FFF2-40B4-BE49-F238E27FC236}">
                <a16:creationId xmlns:a16="http://schemas.microsoft.com/office/drawing/2014/main" id="{0053D1E4-16C1-A776-603B-A292E642A591}"/>
              </a:ext>
            </a:extLst>
          </p:cNvPr>
          <p:cNvPicPr>
            <a:picLocks noChangeAspect="1"/>
          </p:cNvPicPr>
          <p:nvPr/>
        </p:nvPicPr>
        <p:blipFill>
          <a:blip r:embed="rId2"/>
          <a:stretch>
            <a:fillRect/>
          </a:stretch>
        </p:blipFill>
        <p:spPr>
          <a:xfrm>
            <a:off x="8807608" y="1278216"/>
            <a:ext cx="2925562" cy="2837711"/>
          </a:xfrm>
          <a:prstGeom prst="rect">
            <a:avLst/>
          </a:prstGeom>
        </p:spPr>
      </p:pic>
    </p:spTree>
    <p:extLst>
      <p:ext uri="{BB962C8B-B14F-4D97-AF65-F5344CB8AC3E}">
        <p14:creationId xmlns:p14="http://schemas.microsoft.com/office/powerpoint/2010/main" val="3873179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dirty="0">
                <a:solidFill>
                  <a:srgbClr val="A30047"/>
                </a:solidFill>
                <a:ea typeface="+mj-lt"/>
                <a:cs typeface="+mj-lt"/>
              </a:rPr>
              <a:t>Resources</a:t>
            </a:r>
            <a:endParaRPr lang="en-US" dirty="0">
              <a:solidFill>
                <a:srgbClr val="A30047"/>
              </a:solidFill>
            </a:endParaRPr>
          </a:p>
        </p:txBody>
      </p:sp>
      <p:sp>
        <p:nvSpPr>
          <p:cNvPr id="3" name="Content Placeholder 2">
            <a:extLst>
              <a:ext uri="{FF2B5EF4-FFF2-40B4-BE49-F238E27FC236}">
                <a16:creationId xmlns:a16="http://schemas.microsoft.com/office/drawing/2014/main" id="{209D0847-6694-6D9C-CF00-A0B2ACCBC81E}"/>
              </a:ext>
            </a:extLst>
          </p:cNvPr>
          <p:cNvSpPr>
            <a:spLocks noGrp="1"/>
          </p:cNvSpPr>
          <p:nvPr>
            <p:ph idx="1"/>
          </p:nvPr>
        </p:nvSpPr>
        <p:spPr>
          <a:xfrm>
            <a:off x="838200" y="1467010"/>
            <a:ext cx="8177814" cy="4977045"/>
          </a:xfrm>
        </p:spPr>
        <p:txBody>
          <a:bodyPr vert="horz" lIns="91440" tIns="45720" rIns="91440" bIns="45720" rtlCol="0" anchor="t">
            <a:noAutofit/>
          </a:bodyPr>
          <a:lstStyle/>
          <a:p>
            <a:r>
              <a:rPr lang="en-US" sz="2400" dirty="0">
                <a:ea typeface="+mn-lt"/>
                <a:cs typeface="+mn-lt"/>
                <a:hlinkClick r:id="rId2"/>
              </a:rPr>
              <a:t>Working Papers from the MLA-CCCC Joint Taskforce on Writing and AI (and other related resources)</a:t>
            </a:r>
            <a:endParaRPr lang="en-US"/>
          </a:p>
          <a:p>
            <a:r>
              <a:rPr lang="en-US" sz="2400" dirty="0">
                <a:ea typeface="+mn-lt"/>
                <a:cs typeface="+mn-lt"/>
                <a:hlinkClick r:id="rId3"/>
              </a:rPr>
              <a:t>AI Text Generators and Teaching Writing: Starting Points for Inquiry (from AWAC)</a:t>
            </a:r>
            <a:endParaRPr lang="en-US"/>
          </a:p>
          <a:p>
            <a:r>
              <a:rPr lang="en-US" sz="2400" dirty="0">
                <a:hlinkClick r:id="rId4"/>
              </a:rPr>
              <a:t>Annotated Bibliography: Assignment Design for Academic Integrity</a:t>
            </a:r>
            <a:r>
              <a:rPr lang="en-US" sz="2400" dirty="0"/>
              <a:t> (From FCIP)</a:t>
            </a:r>
          </a:p>
          <a:p>
            <a:r>
              <a:rPr lang="en-US" sz="2400" dirty="0">
                <a:hlinkClick r:id="rId5"/>
              </a:rPr>
              <a:t>FCIP Video Resources on AI</a:t>
            </a:r>
            <a:endParaRPr lang="en-US" sz="2400" dirty="0"/>
          </a:p>
          <a:p>
            <a:r>
              <a:rPr lang="en-US" sz="2400" dirty="0">
                <a:hlinkClick r:id="rId6"/>
              </a:rPr>
              <a:t>Human-Centered Teaching in the Age of AI</a:t>
            </a:r>
            <a:r>
              <a:rPr lang="en-US" sz="2400" dirty="0"/>
              <a:t> </a:t>
            </a:r>
          </a:p>
          <a:p>
            <a:pPr lvl="1">
              <a:buFont typeface="Courier New" panose="020B0604020202020204" pitchFamily="34" charset="0"/>
              <a:buChar char="o"/>
            </a:pPr>
            <a:r>
              <a:rPr lang="en-US" sz="2000" dirty="0"/>
              <a:t>A SOTL podcast episode featuring Julie Chamberlin (English) and Michael Burns (Biology)</a:t>
            </a:r>
          </a:p>
          <a:p>
            <a:r>
              <a:rPr lang="en-US" sz="2400" dirty="0"/>
              <a:t>Ruha Benjamin, "Imagination A Manifesto"</a:t>
            </a:r>
          </a:p>
          <a:p>
            <a:pPr lvl="1">
              <a:buFont typeface="Courier New" panose="020B0604020202020204" pitchFamily="34" charset="0"/>
              <a:buChar char="o"/>
            </a:pPr>
            <a:r>
              <a:rPr lang="en-US" sz="2000" dirty="0">
                <a:hlinkClick r:id="rId7"/>
              </a:rPr>
              <a:t>Norton Shorts Speaker Series Talk</a:t>
            </a:r>
            <a:endParaRPr lang="en-US" sz="2000" dirty="0"/>
          </a:p>
          <a:p>
            <a:pPr lvl="1">
              <a:buFont typeface="Courier New" panose="020B0604020202020204" pitchFamily="34" charset="0"/>
              <a:buChar char="o"/>
            </a:pPr>
            <a:r>
              <a:rPr lang="en-US" sz="2000" dirty="0">
                <a:hlinkClick r:id="rId8"/>
              </a:rPr>
              <a:t>Book</a:t>
            </a:r>
            <a:endParaRPr lang="en-US" sz="2000" dirty="0"/>
          </a:p>
          <a:p>
            <a:endParaRPr lang="en-US" sz="2400"/>
          </a:p>
          <a:p>
            <a:endParaRPr lang="en-US" sz="2400"/>
          </a:p>
          <a:p>
            <a:endParaRPr lang="en-US" sz="2400"/>
          </a:p>
        </p:txBody>
      </p:sp>
    </p:spTree>
    <p:extLst>
      <p:ext uri="{BB962C8B-B14F-4D97-AF65-F5344CB8AC3E}">
        <p14:creationId xmlns:p14="http://schemas.microsoft.com/office/powerpoint/2010/main" val="379424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1C3B7E-D527-4A43-2EA3-E3296E94738D}"/>
              </a:ext>
              <a:ext uri="{C183D7F6-B498-43B3-948B-1728B52AA6E4}">
                <adec:decorative xmlns:adec="http://schemas.microsoft.com/office/drawing/2017/decorative" val="1"/>
              </a:ext>
            </a:extLst>
          </p:cNvPr>
          <p:cNvPicPr>
            <a:picLocks noChangeAspect="1"/>
          </p:cNvPicPr>
          <p:nvPr/>
        </p:nvPicPr>
        <p:blipFill rotWithShape="1">
          <a:blip r:embed="rId2">
            <a:alphaModFix amt="61000"/>
          </a:blip>
          <a:srcRect t="23766" r="4816" b="16640"/>
          <a:stretch/>
        </p:blipFill>
        <p:spPr>
          <a:xfrm>
            <a:off x="0" y="9249"/>
            <a:ext cx="12205195" cy="4303620"/>
          </a:xfrm>
          <a:prstGeom prst="rect">
            <a:avLst/>
          </a:prstGeom>
          <a:effectLst>
            <a:outerShdw blurRad="50800" dist="38100" dir="2700000">
              <a:srgbClr val="000000">
                <a:alpha val="40000"/>
              </a:srgbClr>
            </a:outerShdw>
            <a:reflection stA="52000" endPos="35000" dir="5400000" sy="-100000" algn="bl" rotWithShape="0"/>
          </a:effectLst>
        </p:spPr>
      </p:pic>
      <p:sp>
        <p:nvSpPr>
          <p:cNvPr id="2" name="Title 1">
            <a:extLst>
              <a:ext uri="{FF2B5EF4-FFF2-40B4-BE49-F238E27FC236}">
                <a16:creationId xmlns:a16="http://schemas.microsoft.com/office/drawing/2014/main" id="{FF9CA203-0C15-86E5-0B66-E9C889B3DF29}"/>
              </a:ext>
            </a:extLst>
          </p:cNvPr>
          <p:cNvSpPr>
            <a:spLocks noGrp="1"/>
          </p:cNvSpPr>
          <p:nvPr>
            <p:ph type="title"/>
          </p:nvPr>
        </p:nvSpPr>
        <p:spPr>
          <a:xfrm>
            <a:off x="400790" y="2582768"/>
            <a:ext cx="8085710" cy="1729377"/>
          </a:xfrm>
          <a:solidFill>
            <a:srgbClr val="F0B014"/>
          </a:solidFill>
        </p:spPr>
        <p:txBody>
          <a:bodyPr vert="horz" lIns="91440" tIns="45720" rIns="91440" bIns="45720" rtlCol="0" anchor="ctr">
            <a:normAutofit/>
          </a:bodyPr>
          <a:lstStyle/>
          <a:p>
            <a:r>
              <a:rPr lang="en-US" sz="4800">
                <a:ea typeface="+mj-lt"/>
                <a:cs typeface="+mj-lt"/>
              </a:rPr>
              <a:t>Some Observations, Principles, </a:t>
            </a:r>
            <a:br>
              <a:rPr lang="en-US" sz="4800">
                <a:ea typeface="+mj-lt"/>
                <a:cs typeface="+mj-lt"/>
              </a:rPr>
            </a:br>
            <a:r>
              <a:rPr lang="en-US" sz="4800">
                <a:ea typeface="+mj-lt"/>
                <a:cs typeface="+mj-lt"/>
              </a:rPr>
              <a:t>and Guiding Questions</a:t>
            </a:r>
            <a:endParaRPr lang="en-US" sz="4800"/>
          </a:p>
        </p:txBody>
      </p:sp>
      <p:sp>
        <p:nvSpPr>
          <p:cNvPr id="3" name="Text Placeholder 2">
            <a:extLst>
              <a:ext uri="{FF2B5EF4-FFF2-40B4-BE49-F238E27FC236}">
                <a16:creationId xmlns:a16="http://schemas.microsoft.com/office/drawing/2014/main" id="{19D2FB67-DF7F-C95B-671C-48FEC4EEFD79}"/>
              </a:ext>
            </a:extLst>
          </p:cNvPr>
          <p:cNvSpPr>
            <a:spLocks noGrp="1"/>
          </p:cNvSpPr>
          <p:nvPr>
            <p:ph type="body" idx="1"/>
          </p:nvPr>
        </p:nvSpPr>
        <p:spPr>
          <a:xfrm>
            <a:off x="409860" y="4612959"/>
            <a:ext cx="9963807" cy="1500187"/>
          </a:xfrm>
        </p:spPr>
        <p:txBody>
          <a:bodyPr vert="horz" lIns="91440" tIns="45720" rIns="91440" bIns="45720" rtlCol="0" anchor="t">
            <a:normAutofit/>
          </a:bodyPr>
          <a:lstStyle/>
          <a:p>
            <a:r>
              <a:rPr lang="en-US" sz="3900">
                <a:solidFill>
                  <a:schemeClr val="tx1"/>
                </a:solidFill>
                <a:ea typeface="+mn-lt"/>
                <a:cs typeface="+mn-lt"/>
              </a:rPr>
              <a:t>Julie Fiorelli, Writing Across the Curriculum Coordinator; Senior Lecturer, English</a:t>
            </a:r>
            <a:endParaRPr lang="en-US">
              <a:solidFill>
                <a:schemeClr val="tx1"/>
              </a:solidFill>
            </a:endParaRPr>
          </a:p>
          <a:p>
            <a:endParaRPr lang="en-US" sz="3600">
              <a:solidFill>
                <a:schemeClr val="tx1"/>
              </a:solidFill>
            </a:endParaRPr>
          </a:p>
        </p:txBody>
      </p:sp>
    </p:spTree>
    <p:extLst>
      <p:ext uri="{BB962C8B-B14F-4D97-AF65-F5344CB8AC3E}">
        <p14:creationId xmlns:p14="http://schemas.microsoft.com/office/powerpoint/2010/main" val="246372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a:solidFill>
                  <a:srgbClr val="A30047"/>
                </a:solidFill>
                <a:ea typeface="+mj-lt"/>
                <a:cs typeface="+mj-lt"/>
              </a:rPr>
              <a:t>Some observed trends in writing-intensive instructor response to </a:t>
            </a:r>
            <a:r>
              <a:rPr lang="en-US" err="1">
                <a:solidFill>
                  <a:srgbClr val="A30047"/>
                </a:solidFill>
                <a:ea typeface="+mj-lt"/>
                <a:cs typeface="+mj-lt"/>
              </a:rPr>
              <a:t>GenAI</a:t>
            </a:r>
            <a:endParaRPr lang="en-US" err="1">
              <a:solidFill>
                <a:srgbClr val="A30047"/>
              </a:solidFill>
            </a:endParaRPr>
          </a:p>
        </p:txBody>
      </p:sp>
      <p:sp>
        <p:nvSpPr>
          <p:cNvPr id="3" name="Content Placeholder 2">
            <a:extLst>
              <a:ext uri="{FF2B5EF4-FFF2-40B4-BE49-F238E27FC236}">
                <a16:creationId xmlns:a16="http://schemas.microsoft.com/office/drawing/2014/main" id="{209D0847-6694-6D9C-CF00-A0B2ACCBC81E}"/>
              </a:ext>
            </a:extLst>
          </p:cNvPr>
          <p:cNvSpPr>
            <a:spLocks noGrp="1"/>
          </p:cNvSpPr>
          <p:nvPr>
            <p:ph idx="1"/>
          </p:nvPr>
        </p:nvSpPr>
        <p:spPr/>
        <p:txBody>
          <a:bodyPr vert="horz" lIns="91440" tIns="45720" rIns="91440" bIns="45720" rtlCol="0" anchor="t">
            <a:noAutofit/>
          </a:bodyPr>
          <a:lstStyle/>
          <a:p>
            <a:r>
              <a:rPr lang="en-US" sz="3600" dirty="0">
                <a:ea typeface="+mn-lt"/>
                <a:cs typeface="+mn-lt"/>
              </a:rPr>
              <a:t>Range of comfort with and use of </a:t>
            </a:r>
            <a:r>
              <a:rPr lang="en-US" sz="3600" dirty="0" err="1">
                <a:ea typeface="+mn-lt"/>
                <a:cs typeface="+mn-lt"/>
              </a:rPr>
              <a:t>GenAI</a:t>
            </a:r>
            <a:r>
              <a:rPr lang="en-US" sz="3600" dirty="0">
                <a:ea typeface="+mn-lt"/>
                <a:cs typeface="+mn-lt"/>
              </a:rPr>
              <a:t> </a:t>
            </a:r>
            <a:endParaRPr lang="en-US" sz="3600" dirty="0"/>
          </a:p>
          <a:p>
            <a:r>
              <a:rPr lang="en-US" sz="3600" dirty="0">
                <a:ea typeface="+mn-lt"/>
                <a:cs typeface="+mn-lt"/>
              </a:rPr>
              <a:t>Concerns about academic dishonesty and potential effects on student writing ability and output </a:t>
            </a:r>
            <a:endParaRPr lang="en-US" sz="3600" dirty="0"/>
          </a:p>
          <a:p>
            <a:r>
              <a:rPr lang="en-US" sz="3600" dirty="0">
                <a:ea typeface="+mn-lt"/>
                <a:cs typeface="+mn-lt"/>
              </a:rPr>
              <a:t>Reduction in reliance on out-of-class writing as means of assessment; more in-class writing </a:t>
            </a:r>
          </a:p>
          <a:p>
            <a:r>
              <a:rPr lang="en-US" sz="3600" dirty="0">
                <a:ea typeface="+mn-lt"/>
                <a:cs typeface="+mn-lt"/>
              </a:rPr>
              <a:t>Reconsideration of writing assignments and assumptions about student writing</a:t>
            </a:r>
            <a:endParaRPr lang="en-US" sz="3600" dirty="0"/>
          </a:p>
        </p:txBody>
      </p:sp>
    </p:spTree>
    <p:extLst>
      <p:ext uri="{BB962C8B-B14F-4D97-AF65-F5344CB8AC3E}">
        <p14:creationId xmlns:p14="http://schemas.microsoft.com/office/powerpoint/2010/main" val="32567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a:solidFill>
                  <a:srgbClr val="A30047"/>
                </a:solidFill>
                <a:ea typeface="+mj-lt"/>
                <a:cs typeface="+mj-lt"/>
              </a:rPr>
              <a:t>Some guiding principles about writing</a:t>
            </a:r>
            <a:endParaRPr lang="en-US">
              <a:ea typeface="+mj-lt"/>
              <a:cs typeface="+mj-lt"/>
            </a:endParaRPr>
          </a:p>
        </p:txBody>
      </p:sp>
      <p:sp>
        <p:nvSpPr>
          <p:cNvPr id="6" name="Content Placeholder 4">
            <a:extLst>
              <a:ext uri="{FF2B5EF4-FFF2-40B4-BE49-F238E27FC236}">
                <a16:creationId xmlns:a16="http://schemas.microsoft.com/office/drawing/2014/main" id="{51B04D0F-E2E7-4DA0-10E8-DC8FA72C38C4}"/>
              </a:ext>
            </a:extLst>
          </p:cNvPr>
          <p:cNvSpPr>
            <a:spLocks noGrp="1"/>
          </p:cNvSpPr>
          <p:nvPr/>
        </p:nvSpPr>
        <p:spPr>
          <a:xfrm>
            <a:off x="840547" y="1701204"/>
            <a:ext cx="3702441" cy="2291623"/>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a:t>Writing not as an end product, but as a </a:t>
            </a:r>
            <a:r>
              <a:rPr lang="en-US" sz="3400" b="1"/>
              <a:t>process</a:t>
            </a:r>
            <a:r>
              <a:rPr lang="en-US" sz="3400"/>
              <a:t> and a means to </a:t>
            </a:r>
            <a:r>
              <a:rPr lang="en-US" sz="3400" b="1"/>
              <a:t>learn</a:t>
            </a:r>
            <a:r>
              <a:rPr lang="en-US" sz="3400"/>
              <a:t> and </a:t>
            </a:r>
            <a:r>
              <a:rPr lang="en-US" sz="3400" b="1"/>
              <a:t>think</a:t>
            </a:r>
            <a:endParaRPr lang="en-US"/>
          </a:p>
        </p:txBody>
      </p:sp>
      <p:sp>
        <p:nvSpPr>
          <p:cNvPr id="9" name="TextBox 2">
            <a:extLst>
              <a:ext uri="{FF2B5EF4-FFF2-40B4-BE49-F238E27FC236}">
                <a16:creationId xmlns:a16="http://schemas.microsoft.com/office/drawing/2014/main" id="{9AF6CB3F-8A78-3244-A786-A0E7E011EE7C}"/>
              </a:ext>
            </a:extLst>
          </p:cNvPr>
          <p:cNvSpPr txBox="1"/>
          <p:nvPr/>
        </p:nvSpPr>
        <p:spPr>
          <a:xfrm>
            <a:off x="4542408" y="1696214"/>
            <a:ext cx="7314889" cy="43396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00"/>
              <a:t>A fundamental tenet of Writing Across the Curriculum is that writing is </a:t>
            </a:r>
            <a:r>
              <a:rPr lang="en-US" sz="2300" b="1"/>
              <a:t>a mode of learning</a:t>
            </a:r>
            <a:r>
              <a:rPr lang="en-US" sz="2300"/>
              <a:t>. Students develop understanding and insights through the act of writing. Rather than writing simply being a matter of presenting existing information or furnishing products for the purpose of testing or grading, writing is </a:t>
            </a:r>
            <a:r>
              <a:rPr lang="en-US" sz="2300" b="1"/>
              <a:t>a fundamental means to create deep learning and foster cognitive development</a:t>
            </a:r>
            <a:r>
              <a:rPr lang="en-US" sz="2300"/>
              <a:t>. Learning to write within a field or major is also one of the most critical ways that emerging scholars and professionals become enculturated in a discourse community. We are concerned that relying on AI text generators limits student learning and enculturation.</a:t>
            </a:r>
          </a:p>
        </p:txBody>
      </p:sp>
      <p:sp>
        <p:nvSpPr>
          <p:cNvPr id="10" name="TextBox 1">
            <a:extLst>
              <a:ext uri="{FF2B5EF4-FFF2-40B4-BE49-F238E27FC236}">
                <a16:creationId xmlns:a16="http://schemas.microsoft.com/office/drawing/2014/main" id="{C07B7B5C-27C7-674D-8FAA-BB0ACB5A75A8}"/>
              </a:ext>
            </a:extLst>
          </p:cNvPr>
          <p:cNvSpPr txBox="1"/>
          <p:nvPr/>
        </p:nvSpPr>
        <p:spPr>
          <a:xfrm>
            <a:off x="5120507" y="6033285"/>
            <a:ext cx="6230982"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from AWAC, “Statement on Artificial Intelligence Writing Tools in Writing Across the Curriculum Settings,” Jan. 2023</a:t>
            </a:r>
          </a:p>
        </p:txBody>
      </p:sp>
    </p:spTree>
    <p:extLst>
      <p:ext uri="{BB962C8B-B14F-4D97-AF65-F5344CB8AC3E}">
        <p14:creationId xmlns:p14="http://schemas.microsoft.com/office/powerpoint/2010/main" val="326053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a:solidFill>
                  <a:srgbClr val="A30047"/>
                </a:solidFill>
                <a:ea typeface="+mj-lt"/>
                <a:cs typeface="+mj-lt"/>
              </a:rPr>
              <a:t>Some guiding principles about writing</a:t>
            </a:r>
            <a:endParaRPr lang="en-US">
              <a:ea typeface="+mj-lt"/>
              <a:cs typeface="+mj-lt"/>
            </a:endParaRPr>
          </a:p>
        </p:txBody>
      </p:sp>
      <p:sp>
        <p:nvSpPr>
          <p:cNvPr id="4" name="Content Placeholder 2">
            <a:extLst>
              <a:ext uri="{FF2B5EF4-FFF2-40B4-BE49-F238E27FC236}">
                <a16:creationId xmlns:a16="http://schemas.microsoft.com/office/drawing/2014/main" id="{0F9E0A03-E156-C3AF-161C-F4F8CBCD34AF}"/>
              </a:ext>
            </a:extLst>
          </p:cNvPr>
          <p:cNvSpPr>
            <a:spLocks noGrp="1"/>
          </p:cNvSpPr>
          <p:nvPr>
            <p:ph idx="1"/>
          </p:nvPr>
        </p:nvSpPr>
        <p:spPr>
          <a:xfrm>
            <a:off x="838200" y="1825625"/>
            <a:ext cx="10515600" cy="4351338"/>
          </a:xfrm>
        </p:spPr>
        <p:txBody>
          <a:bodyPr vert="horz" lIns="91440" tIns="45720" rIns="91440" bIns="45720" rtlCol="0" anchor="t">
            <a:noAutofit/>
          </a:bodyPr>
          <a:lstStyle/>
          <a:p>
            <a:r>
              <a:rPr lang="en-US" sz="3600">
                <a:ea typeface="+mn-lt"/>
                <a:cs typeface="+mn-lt"/>
              </a:rPr>
              <a:t>Writing as a social practice </a:t>
            </a:r>
            <a:endParaRPr lang="en-US" sz="3600"/>
          </a:p>
          <a:p>
            <a:r>
              <a:rPr lang="en-US" sz="3600">
                <a:ea typeface="+mn-lt"/>
                <a:cs typeface="+mn-lt"/>
              </a:rPr>
              <a:t>Language and writing as playing an important role in social justice, potentially limiting or furthering it</a:t>
            </a:r>
            <a:endParaRPr lang="en-US"/>
          </a:p>
        </p:txBody>
      </p:sp>
    </p:spTree>
    <p:extLst>
      <p:ext uri="{BB962C8B-B14F-4D97-AF65-F5344CB8AC3E}">
        <p14:creationId xmlns:p14="http://schemas.microsoft.com/office/powerpoint/2010/main" val="313734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C7B-18F5-BC78-31E3-B16373E06D01}"/>
              </a:ext>
            </a:extLst>
          </p:cNvPr>
          <p:cNvSpPr>
            <a:spLocks noGrp="1"/>
          </p:cNvSpPr>
          <p:nvPr>
            <p:ph type="title"/>
          </p:nvPr>
        </p:nvSpPr>
        <p:spPr/>
        <p:txBody>
          <a:bodyPr>
            <a:normAutofit/>
          </a:bodyPr>
          <a:lstStyle/>
          <a:p>
            <a:r>
              <a:rPr lang="en-US">
                <a:solidFill>
                  <a:srgbClr val="A30047"/>
                </a:solidFill>
                <a:ea typeface="+mj-lt"/>
                <a:cs typeface="+mj-lt"/>
              </a:rPr>
              <a:t>Some questions that might help guide our practice in the writing-intensive classroom</a:t>
            </a:r>
            <a:endParaRPr lang="en-US"/>
          </a:p>
        </p:txBody>
      </p:sp>
      <p:sp>
        <p:nvSpPr>
          <p:cNvPr id="4" name="Content Placeholder 2">
            <a:extLst>
              <a:ext uri="{FF2B5EF4-FFF2-40B4-BE49-F238E27FC236}">
                <a16:creationId xmlns:a16="http://schemas.microsoft.com/office/drawing/2014/main" id="{0F9E0A03-E156-C3AF-161C-F4F8CBCD34AF}"/>
              </a:ext>
            </a:extLst>
          </p:cNvPr>
          <p:cNvSpPr>
            <a:spLocks noGrp="1"/>
          </p:cNvSpPr>
          <p:nvPr>
            <p:ph idx="1"/>
          </p:nvPr>
        </p:nvSpPr>
        <p:spPr>
          <a:xfrm>
            <a:off x="838200" y="1825625"/>
            <a:ext cx="10515600" cy="4721240"/>
          </a:xfrm>
        </p:spPr>
        <p:txBody>
          <a:bodyPr vert="horz" lIns="91440" tIns="45720" rIns="91440" bIns="45720" rtlCol="0" anchor="t">
            <a:noAutofit/>
          </a:bodyPr>
          <a:lstStyle/>
          <a:p>
            <a:r>
              <a:rPr lang="en-US" sz="2400" dirty="0">
                <a:latin typeface="Arial"/>
                <a:ea typeface="+mn-lt"/>
                <a:cs typeface="Arial"/>
              </a:rPr>
              <a:t>What do we want our students to learn? What kinds of thinking do we want them to engage in? What are the best methods and tools to facilitate this? </a:t>
            </a:r>
          </a:p>
          <a:p>
            <a:r>
              <a:rPr lang="en-US" sz="2400" dirty="0">
                <a:latin typeface="Arial"/>
                <a:ea typeface="+mn-lt"/>
                <a:cs typeface="Arial"/>
              </a:rPr>
              <a:t>How can we make writing assignments meaningful? What genres and modes can enhance student learning and understanding of writing in our disciplines? How can we foster creativity, diversity, and originality in writing?</a:t>
            </a:r>
          </a:p>
          <a:p>
            <a:r>
              <a:rPr lang="en-US" sz="2400" dirty="0">
                <a:latin typeface="Arial"/>
                <a:ea typeface="+mn-lt"/>
                <a:cs typeface="Arial"/>
              </a:rPr>
              <a:t>How can we fully engage students in writing as a process, as a social process?  </a:t>
            </a:r>
            <a:endParaRPr lang="en-US" sz="2400" dirty="0">
              <a:latin typeface="Arial"/>
              <a:cs typeface="Arial"/>
            </a:endParaRPr>
          </a:p>
          <a:p>
            <a:r>
              <a:rPr lang="en-US" sz="2400" dirty="0">
                <a:latin typeface="Arial"/>
                <a:ea typeface="+mn-lt"/>
                <a:cs typeface="Arial"/>
              </a:rPr>
              <a:t>How can we address challenges around privacy, access, and/or integrity related to generative AI? </a:t>
            </a:r>
          </a:p>
          <a:p>
            <a:r>
              <a:rPr lang="en-US" sz="2400" dirty="0">
                <a:latin typeface="Arial"/>
                <a:ea typeface="+mn-lt"/>
                <a:cs typeface="Arial"/>
              </a:rPr>
              <a:t>How can we advance Loyola’s social justice mission through writing instruction and assessment? </a:t>
            </a:r>
          </a:p>
        </p:txBody>
      </p:sp>
    </p:spTree>
    <p:extLst>
      <p:ext uri="{BB962C8B-B14F-4D97-AF65-F5344CB8AC3E}">
        <p14:creationId xmlns:p14="http://schemas.microsoft.com/office/powerpoint/2010/main" val="350718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133E1A-DB09-7168-FB79-54B4E4DB3994}"/>
              </a:ext>
              <a:ext uri="{C183D7F6-B498-43B3-948B-1728B52AA6E4}">
                <adec:decorative xmlns:adec="http://schemas.microsoft.com/office/drawing/2017/decorative" val="1"/>
              </a:ext>
            </a:extLst>
          </p:cNvPr>
          <p:cNvPicPr>
            <a:picLocks noChangeAspect="1"/>
          </p:cNvPicPr>
          <p:nvPr/>
        </p:nvPicPr>
        <p:blipFill rotWithShape="1">
          <a:blip r:embed="rId2">
            <a:alphaModFix amt="61000"/>
          </a:blip>
          <a:srcRect t="23766" r="4816" b="16640"/>
          <a:stretch/>
        </p:blipFill>
        <p:spPr>
          <a:xfrm>
            <a:off x="0" y="9249"/>
            <a:ext cx="12205195" cy="4303620"/>
          </a:xfrm>
          <a:prstGeom prst="rect">
            <a:avLst/>
          </a:prstGeom>
          <a:effectLst>
            <a:outerShdw blurRad="50800" dist="38100" dir="2700000">
              <a:srgbClr val="000000">
                <a:alpha val="40000"/>
              </a:srgbClr>
            </a:outerShdw>
            <a:reflection stA="52000" endPos="35000" dir="5400000" sy="-100000" algn="bl" rotWithShape="0"/>
          </a:effectLst>
        </p:spPr>
      </p:pic>
      <p:sp>
        <p:nvSpPr>
          <p:cNvPr id="2" name="Title 1">
            <a:extLst>
              <a:ext uri="{FF2B5EF4-FFF2-40B4-BE49-F238E27FC236}">
                <a16:creationId xmlns:a16="http://schemas.microsoft.com/office/drawing/2014/main" id="{FF9CA203-0C15-86E5-0B66-E9C889B3DF29}"/>
              </a:ext>
            </a:extLst>
          </p:cNvPr>
          <p:cNvSpPr>
            <a:spLocks noGrp="1"/>
          </p:cNvSpPr>
          <p:nvPr>
            <p:ph type="title"/>
          </p:nvPr>
        </p:nvSpPr>
        <p:spPr>
          <a:xfrm>
            <a:off x="593106" y="2654330"/>
            <a:ext cx="6977742" cy="1656276"/>
          </a:xfrm>
          <a:solidFill>
            <a:srgbClr val="F0B014"/>
          </a:solidFill>
        </p:spPr>
        <p:txBody>
          <a:bodyPr vert="horz" lIns="91440" tIns="45720" rIns="91440" bIns="45720" rtlCol="0" anchor="ctr">
            <a:normAutofit fontScale="90000"/>
          </a:bodyPr>
          <a:lstStyle/>
          <a:p>
            <a:r>
              <a:rPr lang="en-US" sz="4800">
                <a:ea typeface="+mj-lt"/>
                <a:cs typeface="+mj-lt"/>
              </a:rPr>
              <a:t>Developing and Communicating an AI Policy</a:t>
            </a:r>
            <a:endParaRPr lang="en-US" sz="4400"/>
          </a:p>
        </p:txBody>
      </p:sp>
      <p:sp>
        <p:nvSpPr>
          <p:cNvPr id="3" name="Text Placeholder 2">
            <a:extLst>
              <a:ext uri="{FF2B5EF4-FFF2-40B4-BE49-F238E27FC236}">
                <a16:creationId xmlns:a16="http://schemas.microsoft.com/office/drawing/2014/main" id="{19D2FB67-DF7F-C95B-671C-48FEC4EEFD79}"/>
              </a:ext>
            </a:extLst>
          </p:cNvPr>
          <p:cNvSpPr>
            <a:spLocks noGrp="1"/>
          </p:cNvSpPr>
          <p:nvPr>
            <p:ph type="body" idx="1"/>
          </p:nvPr>
        </p:nvSpPr>
        <p:spPr>
          <a:xfrm>
            <a:off x="593104" y="4600411"/>
            <a:ext cx="10515600" cy="1500187"/>
          </a:xfrm>
        </p:spPr>
        <p:txBody>
          <a:bodyPr vert="horz" lIns="91440" tIns="45720" rIns="91440" bIns="45720" rtlCol="0" anchor="t">
            <a:normAutofit/>
          </a:bodyPr>
          <a:lstStyle/>
          <a:p>
            <a:r>
              <a:rPr lang="en-US" sz="3600">
                <a:solidFill>
                  <a:schemeClr val="tx1"/>
                </a:solidFill>
                <a:ea typeface="+mn-lt"/>
                <a:cs typeface="+mn-lt"/>
              </a:rPr>
              <a:t>Elissa Weeks Stogner, Writing Placement Assessment Coordinator; Senior Lecturer, English</a:t>
            </a:r>
          </a:p>
        </p:txBody>
      </p:sp>
    </p:spTree>
    <p:extLst>
      <p:ext uri="{BB962C8B-B14F-4D97-AF65-F5344CB8AC3E}">
        <p14:creationId xmlns:p14="http://schemas.microsoft.com/office/powerpoint/2010/main" val="63733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rojectbased xmlns="ed468a1d-be4c-4419-bcf5-210cc53d3a6d" xsi:nil="true"/>
    <capstone xmlns="ed468a1d-be4c-4419-bcf5-210cc53d3a6d" xsi:nil="true"/>
    <lcf76f155ced4ddcb4097134ff3c332f xmlns="ed468a1d-be4c-4419-bcf5-210cc53d3a6d">
      <Terms xmlns="http://schemas.microsoft.com/office/infopath/2007/PartnerControls"/>
    </lcf76f155ced4ddcb4097134ff3c332f>
    <_ip_UnifiedCompliancePolicyProperties xmlns="http://schemas.microsoft.com/sharepoint/v3" xsi:nil="true"/>
    <problembased xmlns="ed468a1d-be4c-4419-bcf5-210cc53d3a6d" xsi:nil="true"/>
    <TaxCatchAll xmlns="e81b1abb-2002-435a-a018-5721bb4a0d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23" ma:contentTypeDescription="Create a new document." ma:contentTypeScope="" ma:versionID="826f8020f19c1347390d4799ce382583">
  <xsd:schema xmlns:xsd="http://www.w3.org/2001/XMLSchema" xmlns:xs="http://www.w3.org/2001/XMLSchema" xmlns:p="http://schemas.microsoft.com/office/2006/metadata/properties" xmlns:ns1="http://schemas.microsoft.com/sharepoint/v3" xmlns:ns2="ed468a1d-be4c-4419-bcf5-210cc53d3a6d" xmlns:ns3="e81b1abb-2002-435a-a018-5721bb4a0dbc" targetNamespace="http://schemas.microsoft.com/office/2006/metadata/properties" ma:root="true" ma:fieldsID="d9a28b02b7fe5a8c357ce8cc1cd58753" ns1:_="" ns2:_="" ns3:_="">
    <xsd:import namespace="http://schemas.microsoft.com/sharepoint/v3"/>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problembased" minOccurs="0"/>
                <xsd:element ref="ns2:projectbased" minOccurs="0"/>
                <xsd:element ref="ns2:capstone"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roblembased" ma:index="20" nillable="true" ma:displayName="article type" ma:format="Dropdown" ma:internalName="problembased">
      <xsd:simpleType>
        <xsd:restriction base="dms:Choice">
          <xsd:enumeration value="problem based"/>
          <xsd:enumeration value="project based"/>
          <xsd:enumeration value="Choice 3"/>
        </xsd:restriction>
      </xsd:simpleType>
    </xsd:element>
    <xsd:element name="projectbased" ma:index="21" nillable="true" ma:displayName="project based" ma:format="Dropdown" ma:internalName="projectbased">
      <xsd:simpleType>
        <xsd:restriction base="dms:Text">
          <xsd:maxLength value="255"/>
        </xsd:restriction>
      </xsd:simpleType>
    </xsd:element>
    <xsd:element name="capstone" ma:index="22" nillable="true" ma:displayName="capstone" ma:format="Dropdown" ma:internalName="capston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ea81705-40ef-4f82-8f09-2686234d89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bfde0ae-a08b-4758-86e3-f201c7dc2440}" ma:internalName="TaxCatchAll" ma:showField="CatchAllData" ma:web="e81b1abb-2002-435a-a018-5721bb4a0d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BC4537-7F2A-4010-8152-A6A1060F1D80}">
  <ds:schemaRefs>
    <ds:schemaRef ds:uri="http://schemas.microsoft.com/office/2006/metadata/properties"/>
    <ds:schemaRef ds:uri="http://schemas.microsoft.com/office/infopath/2007/PartnerControls"/>
    <ds:schemaRef ds:uri="http://schemas.microsoft.com/sharepoint/v3"/>
    <ds:schemaRef ds:uri="ed468a1d-be4c-4419-bcf5-210cc53d3a6d"/>
    <ds:schemaRef ds:uri="e81b1abb-2002-435a-a018-5721bb4a0dbc"/>
  </ds:schemaRefs>
</ds:datastoreItem>
</file>

<file path=customXml/itemProps2.xml><?xml version="1.0" encoding="utf-8"?>
<ds:datastoreItem xmlns:ds="http://schemas.openxmlformats.org/officeDocument/2006/customXml" ds:itemID="{3E83DE3E-F5D6-43B9-B4DD-4C420D365C4C}">
  <ds:schemaRefs>
    <ds:schemaRef ds:uri="http://schemas.microsoft.com/sharepoint/v3/contenttype/forms"/>
  </ds:schemaRefs>
</ds:datastoreItem>
</file>

<file path=customXml/itemProps3.xml><?xml version="1.0" encoding="utf-8"?>
<ds:datastoreItem xmlns:ds="http://schemas.openxmlformats.org/officeDocument/2006/customXml" ds:itemID="{B75F1F2C-97DA-482A-ADED-DB1183B0F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468a1d-be4c-4419-bcf5-210cc53d3a6d"/>
    <ds:schemaRef ds:uri="e81b1abb-2002-435a-a018-5721bb4a0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38</Slides>
  <Notes>3</Notes>
  <HiddenSlides>0</HiddenSlide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Office Theme</vt:lpstr>
      <vt:lpstr>As you come in...</vt:lpstr>
      <vt:lpstr>Writing Intensive Instruction  in the Age of Generative AI</vt:lpstr>
      <vt:lpstr>Agenda</vt:lpstr>
      <vt:lpstr>Some Observations, Principles,  and Guiding Questions</vt:lpstr>
      <vt:lpstr>Some observed trends in writing-intensive instructor response to GenAI</vt:lpstr>
      <vt:lpstr>Some guiding principles about writing</vt:lpstr>
      <vt:lpstr>Some guiding principles about writing</vt:lpstr>
      <vt:lpstr>Some questions that might help guide our practice in the writing-intensive classroom</vt:lpstr>
      <vt:lpstr>Developing and Communicating an AI Policy</vt:lpstr>
      <vt:lpstr>Developing and Communicating an AI Policy</vt:lpstr>
      <vt:lpstr>Ensuring Academic Integrity in the Age of ChatGPT: Proactive &amp; Reactive Strategies</vt:lpstr>
      <vt:lpstr>Technologies and Tools </vt:lpstr>
      <vt:lpstr>Proactive Strategies</vt:lpstr>
      <vt:lpstr> Reactive Strategies </vt:lpstr>
      <vt:lpstr>Artificial (Un)Intelligence or "Abundant Imagination"</vt:lpstr>
      <vt:lpstr>Un-Intelligent AI</vt:lpstr>
      <vt:lpstr>(A)bundant (I)magination</vt:lpstr>
      <vt:lpstr>AI &amp; News Writing</vt:lpstr>
      <vt:lpstr>QUESTION:</vt:lpstr>
      <vt:lpstr>PowerPoint Presentation</vt:lpstr>
      <vt:lpstr>ONE:</vt:lpstr>
      <vt:lpstr>TWO:</vt:lpstr>
      <vt:lpstr>PowerPoint Presentation</vt:lpstr>
      <vt:lpstr>THREE: WHAT DOES THIS MEAN?</vt:lpstr>
      <vt:lpstr>THREE: continued...</vt:lpstr>
      <vt:lpstr>This is a broadcast lede. It's harder to spot</vt:lpstr>
      <vt:lpstr>FOUR: USING AI ETHICALLY</vt:lpstr>
      <vt:lpstr>FIVE: INOCULATION STRATEGIES</vt:lpstr>
      <vt:lpstr>FIVE: INOCULATION STRATEGIES</vt:lpstr>
      <vt:lpstr>Before we leave...</vt:lpstr>
      <vt:lpstr>Practical Implementation of AI Policies &amp; Activities: A Workshop</vt:lpstr>
      <vt:lpstr>Practical Implementation  (disciplinary differences) </vt:lpstr>
      <vt:lpstr>Example Assignments</vt:lpstr>
      <vt:lpstr>Example Activities</vt:lpstr>
      <vt:lpstr>Survey Questions / Share Results</vt:lpstr>
      <vt:lpstr>Workshop</vt:lpstr>
      <vt:lpstr>Workshop Prompt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95</cp:revision>
  <dcterms:created xsi:type="dcterms:W3CDTF">2024-07-29T19:18:26Z</dcterms:created>
  <dcterms:modified xsi:type="dcterms:W3CDTF">2024-08-13T21:38:44Z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y fmtid="{D5CDD505-2E9C-101B-9397-08002B2CF9AE}" pid="3" name="MediaServiceImageTags">
    <vt:lpwstr/>
  </property>
</Properties>
</file>